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4" r:id="rId1"/>
    <p:sldMasterId id="2147483777" r:id="rId2"/>
  </p:sldMasterIdLst>
  <p:notesMasterIdLst>
    <p:notesMasterId r:id="rId29"/>
  </p:notesMasterIdLst>
  <p:sldIdLst>
    <p:sldId id="256" r:id="rId3"/>
    <p:sldId id="257" r:id="rId4"/>
    <p:sldId id="258" r:id="rId5"/>
    <p:sldId id="259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81" r:id="rId19"/>
    <p:sldId id="283" r:id="rId20"/>
    <p:sldId id="282" r:id="rId21"/>
    <p:sldId id="275" r:id="rId22"/>
    <p:sldId id="274" r:id="rId23"/>
    <p:sldId id="276" r:id="rId24"/>
    <p:sldId id="277" r:id="rId25"/>
    <p:sldId id="278" r:id="rId26"/>
    <p:sldId id="279" r:id="rId27"/>
    <p:sldId id="280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8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9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8" y="-414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0F8254-AB60-4E91-95BA-DBB877F686C1}" type="datetimeFigureOut">
              <a:rPr lang="it-IT" smtClean="0"/>
              <a:t>01/06/2017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93BC48-B383-4AE4-B61C-553C6B64BB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4429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610BA7-F4F3-416D-A05A-DF11BE6DB995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7407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3BC48-B383-4AE4-B61C-553C6B64BB9D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7072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3BC48-B383-4AE4-B61C-553C6B64BB9D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5295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3BC48-B383-4AE4-B61C-553C6B64BB9D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94774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3BC48-B383-4AE4-B61C-553C6B64BB9D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5097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238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197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888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637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605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673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600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484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83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359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454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609600" y="3699804"/>
            <a:ext cx="110744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Titolo 27"/>
          <p:cNvSpPr>
            <a:spLocks noGrp="1"/>
          </p:cNvSpPr>
          <p:nvPr>
            <p:ph type="ctrTitle"/>
          </p:nvPr>
        </p:nvSpPr>
        <p:spPr>
          <a:xfrm>
            <a:off x="609600" y="1433732"/>
            <a:ext cx="110744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cxnSp>
        <p:nvCxnSpPr>
          <p:cNvPr id="8" name="Connettore 1 7"/>
          <p:cNvCxnSpPr/>
          <p:nvPr/>
        </p:nvCxnSpPr>
        <p:spPr>
          <a:xfrm>
            <a:off x="1951501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>
            <a:off x="6278099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e 13"/>
          <p:cNvSpPr/>
          <p:nvPr/>
        </p:nvSpPr>
        <p:spPr>
          <a:xfrm>
            <a:off x="6053797" y="3526302"/>
            <a:ext cx="6096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Segnaposto dat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16" name="Segnaposto piè di pagina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itolo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cxnSp>
        <p:nvCxnSpPr>
          <p:cNvPr id="7" name="Connettore 1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2" name="Segnaposto contenuto 31"/>
          <p:cNvSpPr>
            <a:spLocks noGrp="1"/>
          </p:cNvSpPr>
          <p:nvPr>
            <p:ph sz="half" idx="2"/>
          </p:nvPr>
        </p:nvSpPr>
        <p:spPr>
          <a:xfrm>
            <a:off x="6096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34" name="Segnaposto contenuto 33"/>
          <p:cNvSpPr>
            <a:spLocks noGrp="1"/>
          </p:cNvSpPr>
          <p:nvPr>
            <p:ph sz="quarter" idx="4"/>
          </p:nvPr>
        </p:nvSpPr>
        <p:spPr>
          <a:xfrm>
            <a:off x="6199717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idx="3"/>
          </p:nvPr>
        </p:nvSpPr>
        <p:spPr>
          <a:xfrm>
            <a:off x="6197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cxnSp>
        <p:nvCxnSpPr>
          <p:cNvPr id="10" name="Connettore 1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egnaposto contenuto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1" name="Titolo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88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8"/>
          <p:cNvSpPr>
            <a:spLocks noGrp="1"/>
          </p:cNvSpPr>
          <p:nvPr>
            <p:ph type="body" idx="1"/>
          </p:nvPr>
        </p:nvSpPr>
        <p:spPr>
          <a:xfrm>
            <a:off x="609600" y="1447800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4" name="Segnaposto data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4"/>
          </p:nvPr>
        </p:nvSpPr>
        <p:spPr>
          <a:xfrm>
            <a:off x="11214100" y="6181531"/>
            <a:ext cx="8128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5" name="Segnaposto titolo 4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13" Type="http://schemas.openxmlformats.org/officeDocument/2006/relationships/image" Target="../media/image32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12" Type="http://schemas.openxmlformats.org/officeDocument/2006/relationships/image" Target="../media/image31.jpeg"/><Relationship Id="rId17" Type="http://schemas.openxmlformats.org/officeDocument/2006/relationships/image" Target="../media/image36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jpg"/><Relationship Id="rId11" Type="http://schemas.openxmlformats.org/officeDocument/2006/relationships/image" Target="../media/image30.jpg"/><Relationship Id="rId5" Type="http://schemas.openxmlformats.org/officeDocument/2006/relationships/image" Target="../media/image24.jpg"/><Relationship Id="rId15" Type="http://schemas.openxmlformats.org/officeDocument/2006/relationships/image" Target="../media/image34.jpg"/><Relationship Id="rId10" Type="http://schemas.openxmlformats.org/officeDocument/2006/relationships/image" Target="../media/image29.jpg"/><Relationship Id="rId4" Type="http://schemas.openxmlformats.org/officeDocument/2006/relationships/image" Target="../media/image23.jpeg"/><Relationship Id="rId9" Type="http://schemas.openxmlformats.org/officeDocument/2006/relationships/image" Target="../media/image28.jpeg"/><Relationship Id="rId14" Type="http://schemas.openxmlformats.org/officeDocument/2006/relationships/image" Target="../media/image3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8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60.jpg"/><Relationship Id="rId7" Type="http://schemas.openxmlformats.org/officeDocument/2006/relationships/image" Target="../media/image64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1.jpg"/><Relationship Id="rId5" Type="http://schemas.openxmlformats.org/officeDocument/2006/relationships/image" Target="../media/image70.jpg"/><Relationship Id="rId4" Type="http://schemas.openxmlformats.org/officeDocument/2006/relationships/image" Target="../media/image6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6.jpg"/><Relationship Id="rId5" Type="http://schemas.openxmlformats.org/officeDocument/2006/relationships/image" Target="../media/image75.jpg"/><Relationship Id="rId4" Type="http://schemas.openxmlformats.org/officeDocument/2006/relationships/image" Target="../media/image74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0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g"/><Relationship Id="rId3" Type="http://schemas.openxmlformats.org/officeDocument/2006/relationships/image" Target="../media/image81.jpg"/><Relationship Id="rId7" Type="http://schemas.openxmlformats.org/officeDocument/2006/relationships/image" Target="../media/image8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4.jpg"/><Relationship Id="rId5" Type="http://schemas.openxmlformats.org/officeDocument/2006/relationships/image" Target="../media/image83.jpg"/><Relationship Id="rId4" Type="http://schemas.openxmlformats.org/officeDocument/2006/relationships/image" Target="../media/image8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0.jpg"/><Relationship Id="rId4" Type="http://schemas.openxmlformats.org/officeDocument/2006/relationships/image" Target="../media/image8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3.jpg"/><Relationship Id="rId4" Type="http://schemas.openxmlformats.org/officeDocument/2006/relationships/image" Target="../media/image10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31820" y="106250"/>
            <a:ext cx="7160654" cy="2262781"/>
          </a:xfrm>
        </p:spPr>
        <p:txBody>
          <a:bodyPr/>
          <a:lstStyle/>
          <a:p>
            <a:pPr algn="ctr"/>
            <a:r>
              <a:rPr lang="it-IT" sz="8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Edwardian Script ITC" panose="030303020407070D0804" pitchFamily="66" charset="0"/>
              </a:rPr>
              <a:t>Il brigantaggio a Campagna</a:t>
            </a:r>
            <a:endParaRPr lang="it-IT" sz="8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Edwardian Script ITC" panose="030303020407070D0804" pitchFamily="66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7401509" y="700559"/>
            <a:ext cx="4381168" cy="31458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6844" y="2956155"/>
            <a:ext cx="4430334" cy="33227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CasellaDiTesto 2"/>
          <p:cNvSpPr txBox="1"/>
          <p:nvPr/>
        </p:nvSpPr>
        <p:spPr>
          <a:xfrm>
            <a:off x="7392474" y="4406066"/>
            <a:ext cx="390229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Edwardian Script ITC" panose="030303020407070D0804" pitchFamily="66" charset="0"/>
              </a:rPr>
              <a:t>Dopo l’Unità d’Italia</a:t>
            </a:r>
            <a:endParaRPr lang="it-IT" sz="6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Edwardian Script ITC" panose="030303020407070D08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19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91319" y="1160061"/>
            <a:ext cx="7675731" cy="536199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  <a:ea typeface="chs_boot" panose="020B0502040204020203" pitchFamily="34" charset="-120"/>
              </a:rPr>
              <a:t>Il brigantaggio fu una sollevazione contro il potere economico e politico del nuovo stato piemontese. </a:t>
            </a:r>
          </a:p>
          <a:p>
            <a:pPr marL="0" indent="0" algn="just">
              <a:buNone/>
            </a:pP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  <a:ea typeface="chs_boot" panose="020B0502040204020203" pitchFamily="34" charset="-120"/>
              </a:rPr>
              <a:t>Il termine «brigantaggio» venne usato dalla fine del 18  ° secolo ai primi dieci anni dopo l’Unità D’Italia. Molti briganti venivano appoggiati dai Borboni che volevano ritornare sul trono ; a volte venivano aiutati dalla Chiesa e anche da gente del luogo (manutengoli) che ne ricavavano benefici economici. Un’inchiesta parlamentare del 1863 afferma che a causare il brigantaggio fu anche la mentalità borbonica che aveva alimentato l’ignoranza, la superstizione e la poca fede nella legge. </a:t>
            </a:r>
            <a:endParaRPr lang="it-IT" sz="3200" b="1" dirty="0">
              <a:solidFill>
                <a:srgbClr val="002060"/>
              </a:solidFill>
              <a:latin typeface="Edwardian Script ITC" panose="030303020407070D0804" pitchFamily="66" charset="0"/>
              <a:ea typeface="chs_boot" panose="020B0502040204020203" pitchFamily="34" charset="-12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1741" y="272955"/>
            <a:ext cx="8814812" cy="1078173"/>
          </a:xfrm>
        </p:spPr>
        <p:txBody>
          <a:bodyPr>
            <a:noAutofit/>
          </a:bodyPr>
          <a:lstStyle/>
          <a:p>
            <a:r>
              <a:rPr lang="it-IT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dwardian Script ITC" panose="030303020407070D0804" pitchFamily="66" charset="0"/>
              </a:rPr>
              <a:t>Definizione di brigantaggio</a:t>
            </a:r>
            <a:endParaRPr lang="it-IT" sz="6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595" y="3667269"/>
            <a:ext cx="3190875" cy="26074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729" y="719528"/>
            <a:ext cx="2336904" cy="269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66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04734" y="1064525"/>
            <a:ext cx="6895086" cy="41820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La provincia di Salerno, al tempo del Regno delle due Sicilie, si chiamava Principato Citra ed era diviso in 4 circondari: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Circondario di Salerno (con 43 comuni)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Circondario di Campagna (con 35 comuni)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Circondario di Sala Consilina (con 27 comuni)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Circondario di Vallo della Lucania (con 53 comuni)</a:t>
            </a:r>
          </a:p>
          <a:p>
            <a:pPr marL="0" indent="0" algn="just">
              <a:buNone/>
            </a:pP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Il territorio del nostro paese era montuoso e ricco di boschi e offriva buoni nascondigli per i briganti.</a:t>
            </a:r>
            <a:endParaRPr lang="it-IT" sz="3200" b="1" dirty="0">
              <a:solidFill>
                <a:srgbClr val="002060"/>
              </a:solidFill>
              <a:latin typeface="Edwardian Script ITC" panose="030303020407070D0804" pitchFamily="66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09396" y="599783"/>
            <a:ext cx="5198793" cy="728866"/>
          </a:xfrm>
        </p:spPr>
        <p:txBody>
          <a:bodyPr>
            <a:noAutofit/>
          </a:bodyPr>
          <a:lstStyle/>
          <a:p>
            <a:r>
              <a:rPr lang="it-IT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dwardian Script ITC" panose="030303020407070D0804" pitchFamily="66" charset="0"/>
              </a:rPr>
              <a:t>Il  territorio</a:t>
            </a:r>
            <a:endParaRPr lang="it-IT" sz="7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7346" y="3666575"/>
            <a:ext cx="4028256" cy="2683826"/>
          </a:xfrm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346" y="424171"/>
            <a:ext cx="2776195" cy="304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31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61313" y="982639"/>
            <a:ext cx="7110484" cy="52134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  <a:cs typeface="Aldhabi" panose="01000000000000000000" pitchFamily="2" charset="-78"/>
              </a:rPr>
              <a:t>Prima dell’Unità d’Italia a Campagna già erano presenti dei briganti come Fra’ Diavolo; dopo l’Unità i briganti divennero più numerosi e alcuni erano nativi di Campagna.</a:t>
            </a:r>
          </a:p>
          <a:p>
            <a:pPr marL="0" indent="0">
              <a:buNone/>
            </a:pP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  <a:cs typeface="Aldhabi" panose="01000000000000000000" pitchFamily="2" charset="-78"/>
              </a:rPr>
              <a:t> Ogni banda era guidata da un capobrigante.</a:t>
            </a:r>
          </a:p>
          <a:p>
            <a:pPr marL="0" indent="0">
              <a:buNone/>
            </a:pP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  <a:cs typeface="Aldhabi" panose="01000000000000000000" pitchFamily="2" charset="-78"/>
              </a:rPr>
              <a:t>Le principali bande furono:</a:t>
            </a:r>
          </a:p>
          <a:p>
            <a:pPr>
              <a:buFont typeface="Wingdings" pitchFamily="2" charset="2"/>
              <a:buChar char="v"/>
            </a:pP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  <a:cs typeface="Aldhabi" panose="01000000000000000000" pitchFamily="2" charset="-78"/>
              </a:rPr>
              <a:t>Banda di Antonino Maratea , detto Giardullo.</a:t>
            </a:r>
          </a:p>
          <a:p>
            <a:pPr>
              <a:buFont typeface="Wingdings" pitchFamily="2" charset="2"/>
              <a:buChar char="v"/>
            </a:pP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  <a:cs typeface="Aldhabi" panose="01000000000000000000" pitchFamily="2" charset="-78"/>
              </a:rPr>
              <a:t>Banda di Marcantuono e Riccio</a:t>
            </a:r>
          </a:p>
          <a:p>
            <a:pPr>
              <a:buFont typeface="Wingdings" pitchFamily="2" charset="2"/>
              <a:buChar char="v"/>
            </a:pP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  <a:cs typeface="Aldhabi" panose="01000000000000000000" pitchFamily="2" charset="-78"/>
              </a:rPr>
              <a:t>Banda di Gaetano </a:t>
            </a:r>
            <a:r>
              <a:rPr lang="it-IT" sz="3200" b="1" dirty="0" err="1" smtClean="0">
                <a:solidFill>
                  <a:srgbClr val="002060"/>
                </a:solidFill>
                <a:latin typeface="Edwardian Script ITC" panose="030303020407070D0804" pitchFamily="66" charset="0"/>
                <a:cs typeface="Aldhabi" panose="01000000000000000000" pitchFamily="2" charset="-78"/>
              </a:rPr>
              <a:t>Tranchella</a:t>
            </a: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  <a:cs typeface="Aldhabi" panose="01000000000000000000" pitchFamily="2" charset="-78"/>
              </a:rPr>
              <a:t> </a:t>
            </a:r>
            <a:r>
              <a:rPr lang="it-IT" sz="3200" b="1" dirty="0">
                <a:solidFill>
                  <a:srgbClr val="002060"/>
                </a:solidFill>
                <a:latin typeface="Edwardian Script ITC" panose="030303020407070D0804" pitchFamily="66" charset="0"/>
                <a:cs typeface="Aldhabi" panose="01000000000000000000" pitchFamily="2" charset="-78"/>
              </a:rPr>
              <a:t>Alla sua morte </a:t>
            </a: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  <a:cs typeface="Aldhabi" panose="01000000000000000000" pitchFamily="2" charset="-78"/>
              </a:rPr>
              <a:t>i </a:t>
            </a:r>
            <a:r>
              <a:rPr lang="it-IT" sz="3200" b="1" dirty="0">
                <a:solidFill>
                  <a:srgbClr val="002060"/>
                </a:solidFill>
                <a:latin typeface="Edwardian Script ITC" panose="030303020407070D0804" pitchFamily="66" charset="0"/>
                <a:cs typeface="Aldhabi" panose="01000000000000000000" pitchFamily="2" charset="-78"/>
              </a:rPr>
              <a:t>suoi uomini </a:t>
            </a: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  <a:cs typeface="Aldhabi" panose="01000000000000000000" pitchFamily="2" charset="-78"/>
              </a:rPr>
              <a:t>organizzarono 2 </a:t>
            </a:r>
            <a:r>
              <a:rPr lang="it-IT" sz="3200" b="1" dirty="0">
                <a:solidFill>
                  <a:srgbClr val="002060"/>
                </a:solidFill>
                <a:latin typeface="Edwardian Script ITC" panose="030303020407070D0804" pitchFamily="66" charset="0"/>
                <a:cs typeface="Aldhabi" panose="01000000000000000000" pitchFamily="2" charset="-78"/>
              </a:rPr>
              <a:t>bande : una con a </a:t>
            </a: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  <a:cs typeface="Aldhabi" panose="01000000000000000000" pitchFamily="2" charset="-78"/>
              </a:rPr>
              <a:t>cap</a:t>
            </a:r>
            <a:r>
              <a:rPr lang="it-IT" sz="3200" b="1" dirty="0">
                <a:solidFill>
                  <a:srgbClr val="002060"/>
                </a:solidFill>
                <a:latin typeface="Edwardian Script ITC" panose="030303020407070D0804" pitchFamily="66" charset="0"/>
                <a:cs typeface="Aldhabi" panose="01000000000000000000" pitchFamily="2" charset="-78"/>
              </a:rPr>
              <a:t>o</a:t>
            </a:r>
            <a:r>
              <a:rPr lang="it-IT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dwardian Script ITC" panose="030303020407070D0804" pitchFamily="66" charset="0"/>
                <a:cs typeface="Aldhabi" panose="01000000000000000000" pitchFamily="2" charset="-78"/>
              </a:rPr>
              <a:t>   «</a:t>
            </a:r>
            <a:r>
              <a:rPr lang="it-IT" sz="3200" b="1" dirty="0" err="1" smtClean="0">
                <a:solidFill>
                  <a:srgbClr val="002060"/>
                </a:solidFill>
                <a:latin typeface="Edwardian Script ITC" panose="030303020407070D0804" pitchFamily="66" charset="0"/>
                <a:cs typeface="Aldhabi" panose="01000000000000000000" pitchFamily="2" charset="-78"/>
              </a:rPr>
              <a:t>Scarapecchia</a:t>
            </a:r>
            <a:r>
              <a:rPr lang="it-IT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dwardian Script ITC" panose="030303020407070D0804" pitchFamily="66" charset="0"/>
                <a:cs typeface="Aldhabi" panose="01000000000000000000" pitchFamily="2" charset="-78"/>
              </a:rPr>
              <a:t>»;</a:t>
            </a: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  <a:cs typeface="Aldhabi" panose="01000000000000000000" pitchFamily="2" charset="-78"/>
              </a:rPr>
              <a:t>l’altra guidata </a:t>
            </a:r>
            <a:r>
              <a:rPr lang="it-IT" sz="3200" b="1" dirty="0">
                <a:solidFill>
                  <a:srgbClr val="002060"/>
                </a:solidFill>
                <a:latin typeface="Edwardian Script ITC" panose="030303020407070D0804" pitchFamily="66" charset="0"/>
                <a:cs typeface="Aldhabi" panose="01000000000000000000" pitchFamily="2" charset="-78"/>
              </a:rPr>
              <a:t>da Raffaele </a:t>
            </a: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  <a:cs typeface="Aldhabi" panose="01000000000000000000" pitchFamily="2" charset="-78"/>
              </a:rPr>
              <a:t>D’Ambrosio</a:t>
            </a:r>
            <a:endParaRPr lang="it-IT" sz="3200" b="1" dirty="0">
              <a:solidFill>
                <a:srgbClr val="002060"/>
              </a:solidFill>
              <a:latin typeface="Edwardian Script ITC" panose="030303020407070D0804" pitchFamily="66" charset="0"/>
              <a:cs typeface="Aldhabi" panose="01000000000000000000" pitchFamily="2" charset="-78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09684" y="0"/>
            <a:ext cx="10727138" cy="1206308"/>
          </a:xfrm>
        </p:spPr>
        <p:txBody>
          <a:bodyPr>
            <a:noAutofit/>
          </a:bodyPr>
          <a:lstStyle/>
          <a:p>
            <a:r>
              <a:rPr lang="it-IT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dwardian Script ITC" panose="030303020407070D0804" pitchFamily="66" charset="0"/>
              </a:rPr>
              <a:t>I briganti e le loro bande</a:t>
            </a:r>
            <a:endParaRPr lang="it-IT" sz="7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10" y="2531034"/>
            <a:ext cx="2556965" cy="3409287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589144" y="453273"/>
            <a:ext cx="2314360" cy="284319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2" t="24405" r="23112" b="20635"/>
          <a:stretch/>
        </p:blipFill>
        <p:spPr>
          <a:xfrm>
            <a:off x="9881663" y="3589361"/>
            <a:ext cx="1729322" cy="24565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2558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36520" y="775686"/>
            <a:ext cx="6452889" cy="459886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Antonino </a:t>
            </a:r>
            <a:r>
              <a:rPr lang="it-IT" sz="3200" b="1" dirty="0">
                <a:solidFill>
                  <a:srgbClr val="002060"/>
                </a:solidFill>
                <a:latin typeface="Edwardian Script ITC" panose="030303020407070D0804" pitchFamily="66" charset="0"/>
              </a:rPr>
              <a:t>M</a:t>
            </a: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aratea , detto Giardullo , nacque a Campagna nel 1837. Con lui c’erano  Gaetano Manzo, Andrea Ferrigno, Vincenzo Pizza, Liberato </a:t>
            </a:r>
            <a:r>
              <a:rPr lang="it-IT" sz="3200" b="1" dirty="0" err="1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Boffa</a:t>
            </a: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 ,Luigi Cerino e anche molte donne che seguivano i propri uomini. Già dal 1862 questa banda aveva attuato vari crimini come il sequestro di un certo Gaetano </a:t>
            </a:r>
            <a:r>
              <a:rPr lang="it-IT" sz="3200" b="1" dirty="0" err="1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Levolella</a:t>
            </a: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  e l’anno dopo di due fratelli di Acerno; i soldi ricevuti dai sequestri, come confessò dopo l’arresto, furono versati a Domenico </a:t>
            </a:r>
            <a:r>
              <a:rPr lang="it-IT" sz="3200" b="1" dirty="0" err="1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Copeti</a:t>
            </a: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 che aveva armato la banda e fornito a Giardullo vestiti e munizioni. Giardullo fu fucilato il 1 Dicembre 1865.</a:t>
            </a:r>
          </a:p>
          <a:p>
            <a:pPr marL="0" indent="0" algn="just">
              <a:buNone/>
            </a:pPr>
            <a:endParaRPr lang="it-IT" sz="2800" b="1" dirty="0">
              <a:latin typeface="Edwardian Script ITC" panose="030303020407070D0804" pitchFamily="66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29017" y="232866"/>
            <a:ext cx="8911687" cy="884650"/>
          </a:xfrm>
        </p:spPr>
        <p:txBody>
          <a:bodyPr>
            <a:noAutofit/>
          </a:bodyPr>
          <a:lstStyle/>
          <a:p>
            <a:r>
              <a:rPr lang="it-IT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dwardian Script ITC" panose="030303020407070D0804" pitchFamily="66" charset="0"/>
              </a:rPr>
              <a:t>Banda di Antonino Maratea</a:t>
            </a:r>
            <a:endParaRPr lang="it-IT" sz="7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9409" y="2825087"/>
            <a:ext cx="3102591" cy="3651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7" t="17909" r="26826" b="34727"/>
          <a:stretch/>
        </p:blipFill>
        <p:spPr>
          <a:xfrm>
            <a:off x="0" y="3404899"/>
            <a:ext cx="2850781" cy="31853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3386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4" t="20599" r="6760" b="10113"/>
          <a:stretch/>
        </p:blipFill>
        <p:spPr>
          <a:xfrm>
            <a:off x="6455390" y="2867847"/>
            <a:ext cx="5442549" cy="3321413"/>
          </a:xfrm>
          <a:prstGeom prst="round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523" y="509397"/>
            <a:ext cx="3123682" cy="197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12665" y="666810"/>
            <a:ext cx="8649699" cy="829935"/>
          </a:xfrm>
        </p:spPr>
        <p:txBody>
          <a:bodyPr>
            <a:noAutofit/>
          </a:bodyPr>
          <a:lstStyle/>
          <a:p>
            <a:r>
              <a:rPr lang="it-IT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dwardian Script ITC" panose="030303020407070D0804" pitchFamily="66" charset="0"/>
              </a:rPr>
              <a:t>Giuramento dei briganti</a:t>
            </a:r>
            <a:endParaRPr lang="it-IT" sz="7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4" t="20140" r="5172" b="9027"/>
          <a:stretch/>
        </p:blipFill>
        <p:spPr>
          <a:xfrm>
            <a:off x="602073" y="1469036"/>
            <a:ext cx="5493928" cy="3321328"/>
          </a:xfrm>
          <a:prstGeom prst="round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708" y="4932910"/>
            <a:ext cx="3629891" cy="1581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865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384658" y="136478"/>
            <a:ext cx="11197742" cy="1235122"/>
          </a:xfrm>
        </p:spPr>
        <p:txBody>
          <a:bodyPr>
            <a:normAutofit/>
          </a:bodyPr>
          <a:lstStyle/>
          <a:p>
            <a:r>
              <a:rPr lang="it-IT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dwardian Script ITC" panose="030303020407070D0804" pitchFamily="66" charset="0"/>
              </a:rPr>
              <a:t>Leggi contro il brigantaggio</a:t>
            </a:r>
            <a:endParaRPr lang="it-IT" sz="7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477718" y="1109272"/>
            <a:ext cx="5824295" cy="5614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Contro il fenomeno del brigantaggio si intervenne in maniera molto dura : furono emanate diverse ordinanze (per esempio una obbligava i pastori a legare i cani perch</a:t>
            </a:r>
            <a:r>
              <a:rPr lang="it-IT" sz="3200" b="1" dirty="0">
                <a:solidFill>
                  <a:srgbClr val="002060"/>
                </a:solidFill>
                <a:latin typeface="Edwardian Script ITC" panose="030303020407070D0804" pitchFamily="66" charset="0"/>
              </a:rPr>
              <a:t>é</a:t>
            </a: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, potevano abbaiare vedendo i militari piemontesi e mettere in allarme i briganti). </a:t>
            </a:r>
          </a:p>
          <a:p>
            <a:pPr algn="just"/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Contro il brigantaggio fu impiegato un esercito di 120.000 uomini e fu emanata una legge (Legge Pica) che imponeva il regime di guerra alle regioni a larga diffusione di briganti. </a:t>
            </a:r>
          </a:p>
          <a:p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L’azione repressiva portò il brigantaggio a essere debellato nel 1865</a:t>
            </a:r>
            <a:endParaRPr lang="it-IT" sz="3200" b="1" dirty="0">
              <a:solidFill>
                <a:srgbClr val="002060"/>
              </a:solidFill>
              <a:latin typeface="Edwardian Script ITC" panose="030303020407070D0804" pitchFamily="66" charset="0"/>
            </a:endParaRPr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46" y="1393981"/>
            <a:ext cx="3198826" cy="48967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6865" y="2119743"/>
            <a:ext cx="2420633" cy="3445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707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14409" y="1008217"/>
            <a:ext cx="9963181" cy="1214446"/>
          </a:xfrm>
          <a:ln>
            <a:noFill/>
          </a:ln>
        </p:spPr>
        <p:txBody>
          <a:bodyPr/>
          <a:lstStyle/>
          <a:p>
            <a:r>
              <a:rPr lang="it-IT" sz="6600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anose="030303020407070D0804" pitchFamily="66" charset="0"/>
                <a:cs typeface="Andalus" pitchFamily="18" charset="-78"/>
              </a:rPr>
              <a:t>Cosa mangiavano i</a:t>
            </a:r>
            <a:br>
              <a:rPr lang="it-IT" sz="6600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anose="030303020407070D0804" pitchFamily="66" charset="0"/>
                <a:cs typeface="Andalus" pitchFamily="18" charset="-78"/>
              </a:rPr>
            </a:br>
            <a:r>
              <a:rPr lang="it-IT" sz="6600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anose="030303020407070D0804" pitchFamily="66" charset="0"/>
                <a:cs typeface="Andalus" pitchFamily="18" charset="-78"/>
              </a:rPr>
              <a:t>Briganti ?</a:t>
            </a:r>
            <a:endParaRPr lang="it-IT" sz="6600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Edwardian Script ITC" panose="030303020407070D0804" pitchFamily="66" charset="0"/>
              <a:cs typeface="Andalus" pitchFamily="18" charset="-78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183" y="2420889"/>
            <a:ext cx="3648405" cy="4015618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81" y="2420889"/>
            <a:ext cx="5280587" cy="4015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974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732691" y="109182"/>
            <a:ext cx="11247040" cy="5349454"/>
          </a:xfrm>
        </p:spPr>
        <p:txBody>
          <a:bodyPr>
            <a:normAutofit/>
          </a:bodyPr>
          <a:lstStyle/>
          <a:p>
            <a:pPr marL="0" indent="0" algn="ctr">
              <a:buClr>
                <a:schemeClr val="bg2">
                  <a:lumMod val="50000"/>
                </a:schemeClr>
              </a:buClr>
              <a:buNone/>
            </a:pPr>
            <a:r>
              <a:rPr lang="it-IT" sz="4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anose="030303020407070D0804" pitchFamily="66" charset="0"/>
              </a:rPr>
              <a:t>L’alimentazione dei briganti era quella tipica del mondo contadino.</a:t>
            </a:r>
          </a:p>
        </p:txBody>
      </p:sp>
      <p:pic>
        <p:nvPicPr>
          <p:cNvPr id="1026" name="Picture 2" descr="C:\Users\pc3\Desktop\downloa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8" t="6575"/>
          <a:stretch/>
        </p:blipFill>
        <p:spPr bwMode="auto">
          <a:xfrm>
            <a:off x="3145189" y="726835"/>
            <a:ext cx="3565112" cy="1661374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033" name="Picture 9" descr="C:\Users\pc3\Desktop\t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664" y="4963120"/>
            <a:ext cx="2741248" cy="19168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629" y="2978592"/>
            <a:ext cx="2808892" cy="16853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73" y="1834926"/>
            <a:ext cx="3049227" cy="15194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374" y="3424695"/>
            <a:ext cx="17252" cy="8611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374" y="3424695"/>
            <a:ext cx="17252" cy="8611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374" y="3424695"/>
            <a:ext cx="17252" cy="8611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409" y="4320050"/>
            <a:ext cx="2790096" cy="23531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836" y="1677904"/>
            <a:ext cx="2997469" cy="15527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32" y="3354424"/>
            <a:ext cx="2980249" cy="18884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550" y="4256229"/>
            <a:ext cx="2430289" cy="18873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68" y="4725144"/>
            <a:ext cx="2647729" cy="20533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508" y="2710816"/>
            <a:ext cx="3587107" cy="22303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107" y="897979"/>
            <a:ext cx="2457303" cy="20823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731729"/>
            <a:ext cx="3048000" cy="1524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107" y="4982491"/>
            <a:ext cx="1984912" cy="16033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60" y="1363057"/>
            <a:ext cx="2676525" cy="17049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9196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319314" y="915144"/>
            <a:ext cx="11477945" cy="31730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36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Il pane (soprattutto sotto forma di «</a:t>
            </a:r>
            <a:r>
              <a:rPr lang="it-IT" sz="3600" b="1" dirty="0" err="1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viscuotto</a:t>
            </a:r>
            <a:r>
              <a:rPr lang="it-IT" sz="36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» ), il  formaggio </a:t>
            </a:r>
            <a:r>
              <a:rPr lang="it-IT" sz="3600" b="1" dirty="0">
                <a:solidFill>
                  <a:srgbClr val="002060"/>
                </a:solidFill>
                <a:latin typeface="Edwardian Script ITC" panose="030303020407070D0804" pitchFamily="66" charset="0"/>
              </a:rPr>
              <a:t>e </a:t>
            </a:r>
            <a:endParaRPr lang="it-IT" sz="3600" b="1" dirty="0" smtClean="0">
              <a:solidFill>
                <a:srgbClr val="002060"/>
              </a:solidFill>
              <a:latin typeface="Edwardian Script ITC" panose="030303020407070D0804" pitchFamily="66" charset="0"/>
            </a:endParaRPr>
          </a:p>
          <a:p>
            <a:pPr marL="0" indent="0">
              <a:buNone/>
            </a:pPr>
            <a:r>
              <a:rPr lang="it-IT" sz="36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 spesso anche  maccheroni </a:t>
            </a:r>
            <a:r>
              <a:rPr lang="it-IT" sz="3600" b="1" dirty="0">
                <a:solidFill>
                  <a:srgbClr val="002060"/>
                </a:solidFill>
                <a:latin typeface="Edwardian Script ITC" panose="030303020407070D0804" pitchFamily="66" charset="0"/>
              </a:rPr>
              <a:t>cotti in un </a:t>
            </a:r>
            <a:r>
              <a:rPr lang="it-IT" sz="36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paiolo, erano  sempre  presenti  sulla  tavola.</a:t>
            </a:r>
          </a:p>
          <a:p>
            <a:pPr marL="0" indent="0">
              <a:buNone/>
            </a:pPr>
            <a:r>
              <a:rPr lang="it-IT" sz="36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La minestra era  fatta </a:t>
            </a:r>
            <a:r>
              <a:rPr lang="it-IT" sz="3600" b="1" dirty="0">
                <a:solidFill>
                  <a:srgbClr val="002060"/>
                </a:solidFill>
                <a:latin typeface="Edwardian Script ITC" panose="030303020407070D0804" pitchFamily="66" charset="0"/>
              </a:rPr>
              <a:t>di </a:t>
            </a:r>
            <a:r>
              <a:rPr lang="it-IT" sz="36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cicorie ed altre erbe spontanee, </a:t>
            </a:r>
            <a:r>
              <a:rPr lang="it-IT" sz="3600" b="1" dirty="0">
                <a:solidFill>
                  <a:srgbClr val="002060"/>
                </a:solidFill>
                <a:latin typeface="Edwardian Script ITC" panose="030303020407070D0804" pitchFamily="66" charset="0"/>
              </a:rPr>
              <a:t>di verze, di cavoli cappucci e di altri </a:t>
            </a:r>
            <a:r>
              <a:rPr lang="it-IT" sz="36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ortaggi; </a:t>
            </a:r>
            <a:r>
              <a:rPr lang="it-IT" sz="3600" b="1" dirty="0">
                <a:solidFill>
                  <a:srgbClr val="002060"/>
                </a:solidFill>
                <a:latin typeface="Edwardian Script ITC" panose="030303020407070D0804" pitchFamily="66" charset="0"/>
              </a:rPr>
              <a:t>messa a cuocere in un brodo lento, ottenuto dalla carne da lesso, con cotenne di maiale </a:t>
            </a:r>
            <a:r>
              <a:rPr lang="it-IT" sz="36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, </a:t>
            </a:r>
            <a:r>
              <a:rPr lang="it-IT" sz="3600" b="1" dirty="0">
                <a:solidFill>
                  <a:srgbClr val="002060"/>
                </a:solidFill>
                <a:latin typeface="Edwardian Script ITC" panose="030303020407070D0804" pitchFamily="66" charset="0"/>
              </a:rPr>
              <a:t>guance </a:t>
            </a:r>
            <a:r>
              <a:rPr lang="it-IT" sz="36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, </a:t>
            </a:r>
            <a:r>
              <a:rPr lang="it-IT" sz="3600" b="1" dirty="0">
                <a:solidFill>
                  <a:srgbClr val="002060"/>
                </a:solidFill>
                <a:latin typeface="Edwardian Script ITC" panose="030303020407070D0804" pitchFamily="66" charset="0"/>
              </a:rPr>
              <a:t>orecchie e muso del medesimo animale e, come se non bastasse ancora, con salsicce di terza </a:t>
            </a:r>
            <a:r>
              <a:rPr lang="it-IT" sz="36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qualità (u ‘ </a:t>
            </a:r>
            <a:r>
              <a:rPr lang="it-IT" sz="3600" b="1" dirty="0" err="1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pezzent</a:t>
            </a:r>
            <a:r>
              <a:rPr lang="it-IT" sz="36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 ), ottenute dallo scarto della lavorazione  </a:t>
            </a:r>
            <a:r>
              <a:rPr lang="it-IT" sz="3600" b="1" dirty="0">
                <a:solidFill>
                  <a:srgbClr val="002060"/>
                </a:solidFill>
                <a:latin typeface="Edwardian Script ITC" panose="030303020407070D0804" pitchFamily="66" charset="0"/>
              </a:rPr>
              <a:t>dei suini </a:t>
            </a:r>
            <a:r>
              <a:rPr lang="it-IT" sz="36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; perfino dall’osso  spolpatissimo </a:t>
            </a:r>
            <a:r>
              <a:rPr lang="it-IT" sz="3600" b="1" dirty="0">
                <a:solidFill>
                  <a:srgbClr val="002060"/>
                </a:solidFill>
                <a:latin typeface="Edwardian Script ITC" panose="030303020407070D0804" pitchFamily="66" charset="0"/>
              </a:rPr>
              <a:t>di un </a:t>
            </a:r>
            <a:r>
              <a:rPr lang="it-IT" sz="36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prosciutto  si ricavava un </a:t>
            </a:r>
            <a:r>
              <a:rPr lang="it-IT" sz="3600" b="1" dirty="0">
                <a:solidFill>
                  <a:srgbClr val="002060"/>
                </a:solidFill>
                <a:latin typeface="Edwardian Script ITC" panose="030303020407070D0804" pitchFamily="66" charset="0"/>
              </a:rPr>
              <a:t> </a:t>
            </a:r>
            <a:r>
              <a:rPr lang="it-IT" sz="36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bel  paiolo di buona minestra.</a:t>
            </a:r>
          </a:p>
          <a:p>
            <a:endParaRPr lang="it-IT" sz="3600" dirty="0" smtClean="0"/>
          </a:p>
          <a:p>
            <a:endParaRPr lang="it-IT" sz="3600" dirty="0" smtClean="0"/>
          </a:p>
          <a:p>
            <a:endParaRPr lang="it-IT" sz="3600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1199456" y="188640"/>
            <a:ext cx="10382944" cy="726504"/>
          </a:xfrm>
        </p:spPr>
        <p:txBody>
          <a:bodyPr>
            <a:noAutofit/>
          </a:bodyPr>
          <a:lstStyle/>
          <a:p>
            <a:r>
              <a:rPr lang="it-IT" sz="5400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anose="030303020407070D0804" pitchFamily="66" charset="0"/>
              </a:rPr>
              <a:t>Pane , pasta ,formaggi ,ortaggi ed erbe selvatiche</a:t>
            </a:r>
            <a:endParaRPr lang="it-IT" sz="5400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1683"/>
            <a:ext cx="2809319" cy="18535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822" y="4923010"/>
            <a:ext cx="3289300" cy="18478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097" y="5006549"/>
            <a:ext cx="3721100" cy="16383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528" y="5006549"/>
            <a:ext cx="2988039" cy="16807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856" y="282573"/>
            <a:ext cx="1881144" cy="13950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798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077" y="3674646"/>
            <a:ext cx="5003857" cy="28438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337624" y="-242849"/>
            <a:ext cx="10985783" cy="4546817"/>
          </a:xfrm>
        </p:spPr>
        <p:txBody>
          <a:bodyPr>
            <a:noAutofit/>
          </a:bodyPr>
          <a:lstStyle/>
          <a:p>
            <a:r>
              <a:rPr lang="it-IT" sz="5400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anose="030303020407070D0804" pitchFamily="66" charset="0"/>
              </a:rPr>
              <a:t>Alimenti di origine animale</a:t>
            </a:r>
            <a:br>
              <a:rPr lang="it-IT" sz="5400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anose="030303020407070D0804" pitchFamily="66" charset="0"/>
              </a:rPr>
            </a:br>
            <a:r>
              <a:rPr lang="it-IT" sz="3600" b="1" dirty="0" smtClean="0">
                <a:solidFill>
                  <a:srgbClr val="002060"/>
                </a:solidFill>
                <a:effectLst/>
                <a:latin typeface="Edwardian Script ITC" panose="030303020407070D0804" pitchFamily="66" charset="0"/>
              </a:rPr>
              <a:t>I Briganti  si   procuravano  </a:t>
            </a:r>
            <a:r>
              <a:rPr lang="it-IT" sz="3600" b="1" dirty="0">
                <a:solidFill>
                  <a:srgbClr val="002060"/>
                </a:solidFill>
                <a:effectLst/>
                <a:latin typeface="Edwardian Script ITC" panose="030303020407070D0804" pitchFamily="66" charset="0"/>
              </a:rPr>
              <a:t>gli animali </a:t>
            </a:r>
            <a:r>
              <a:rPr lang="it-IT" sz="3600" b="1" dirty="0" smtClean="0">
                <a:solidFill>
                  <a:srgbClr val="002060"/>
                </a:solidFill>
                <a:effectLst/>
                <a:latin typeface="Edwardian Script ITC" panose="030303020407070D0804" pitchFamily="66" charset="0"/>
              </a:rPr>
              <a:t>razziando  dalle  greggi </a:t>
            </a:r>
            <a:r>
              <a:rPr lang="it-IT" sz="3600" b="1" dirty="0">
                <a:solidFill>
                  <a:srgbClr val="002060"/>
                </a:solidFill>
                <a:effectLst/>
                <a:latin typeface="Edwardian Script ITC" panose="030303020407070D0804" pitchFamily="66" charset="0"/>
              </a:rPr>
              <a:t>o dalle masserie </a:t>
            </a:r>
            <a:r>
              <a:rPr lang="it-IT" sz="3600" b="1" dirty="0" smtClean="0">
                <a:solidFill>
                  <a:srgbClr val="002060"/>
                </a:solidFill>
                <a:effectLst/>
                <a:latin typeface="Edwardian Script ITC" panose="030303020407070D0804" pitchFamily="66" charset="0"/>
              </a:rPr>
              <a:t> dei benestanti. Nel  cucinarli  dovevano  fare  attenzione  a  non  farsi  scoprire  dai  soldati  che  potevano  localizzarli seguendo le </a:t>
            </a:r>
            <a:r>
              <a:rPr lang="it-IT" sz="3600" b="1" dirty="0">
                <a:solidFill>
                  <a:srgbClr val="002060"/>
                </a:solidFill>
                <a:effectLst/>
                <a:latin typeface="Edwardian Script ITC" panose="030303020407070D0804" pitchFamily="66" charset="0"/>
              </a:rPr>
              <a:t>volute del fumo </a:t>
            </a:r>
            <a:r>
              <a:rPr lang="it-IT" sz="3600" b="1" dirty="0" smtClean="0">
                <a:solidFill>
                  <a:srgbClr val="002060"/>
                </a:solidFill>
                <a:effectLst/>
                <a:latin typeface="Edwardian Script ITC" panose="030303020407070D0804" pitchFamily="66" charset="0"/>
              </a:rPr>
              <a:t>o l’odore </a:t>
            </a:r>
            <a:r>
              <a:rPr lang="it-IT" sz="3600" b="1" dirty="0">
                <a:solidFill>
                  <a:srgbClr val="002060"/>
                </a:solidFill>
                <a:effectLst/>
                <a:latin typeface="Edwardian Script ITC" panose="030303020407070D0804" pitchFamily="66" charset="0"/>
              </a:rPr>
              <a:t>di </a:t>
            </a:r>
            <a:r>
              <a:rPr lang="it-IT" sz="3600" b="1" dirty="0" smtClean="0">
                <a:solidFill>
                  <a:srgbClr val="002060"/>
                </a:solidFill>
                <a:effectLst/>
                <a:latin typeface="Edwardian Script ITC" panose="030303020407070D0804" pitchFamily="66" charset="0"/>
              </a:rPr>
              <a:t>arrosto. Una  parte  della  carne  veniva  salata </a:t>
            </a:r>
            <a:r>
              <a:rPr lang="it-IT" sz="3600" b="1" dirty="0">
                <a:solidFill>
                  <a:srgbClr val="002060"/>
                </a:solidFill>
                <a:effectLst/>
                <a:latin typeface="Edwardian Script ITC" panose="030303020407070D0804" pitchFamily="66" charset="0"/>
              </a:rPr>
              <a:t>e conservata </a:t>
            </a:r>
            <a:r>
              <a:rPr lang="it-IT" sz="3600" b="1" dirty="0" smtClean="0">
                <a:solidFill>
                  <a:srgbClr val="002060"/>
                </a:solidFill>
                <a:effectLst/>
                <a:latin typeface="Edwardian Script ITC" panose="030303020407070D0804" pitchFamily="66" charset="0"/>
              </a:rPr>
              <a:t> dentro </a:t>
            </a:r>
            <a:r>
              <a:rPr lang="it-IT" sz="3600" b="1" dirty="0">
                <a:solidFill>
                  <a:srgbClr val="002060"/>
                </a:solidFill>
                <a:effectLst/>
                <a:latin typeface="Edwardian Script ITC" panose="030303020407070D0804" pitchFamily="66" charset="0"/>
              </a:rPr>
              <a:t>alcuni </a:t>
            </a:r>
            <a:r>
              <a:rPr lang="it-IT" sz="3600" b="1" dirty="0" smtClean="0">
                <a:solidFill>
                  <a:srgbClr val="002060"/>
                </a:solidFill>
                <a:effectLst/>
                <a:latin typeface="Edwardian Script ITC" panose="030303020407070D0804" pitchFamily="66" charset="0"/>
              </a:rPr>
              <a:t> vasi, anche  sotto  la </a:t>
            </a:r>
            <a:r>
              <a:rPr lang="it-IT" sz="3600" b="1" dirty="0">
                <a:solidFill>
                  <a:srgbClr val="002060"/>
                </a:solidFill>
                <a:effectLst/>
                <a:latin typeface="Edwardian Script ITC" panose="030303020407070D0804" pitchFamily="66" charset="0"/>
              </a:rPr>
              <a:t>neve.</a:t>
            </a:r>
            <a:r>
              <a:rPr lang="it-IT" sz="3200" b="1" dirty="0">
                <a:solidFill>
                  <a:srgbClr val="002060"/>
                </a:solidFill>
                <a:effectLst/>
                <a:latin typeface="Edwardian Script ITC" panose="030303020407070D0804" pitchFamily="66" charset="0"/>
              </a:rPr>
              <a:t/>
            </a:r>
            <a:br>
              <a:rPr lang="it-IT" sz="3200" b="1" dirty="0">
                <a:solidFill>
                  <a:srgbClr val="002060"/>
                </a:solidFill>
                <a:effectLst/>
                <a:latin typeface="Edwardian Script ITC" panose="030303020407070D0804" pitchFamily="66" charset="0"/>
              </a:rPr>
            </a:br>
            <a:r>
              <a:rPr lang="it-IT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dwardian Script ITC" panose="030303020407070D0804" pitchFamily="66" charset="0"/>
              </a:rPr>
              <a:t/>
            </a:r>
            <a:br>
              <a:rPr lang="it-IT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dwardian Script ITC" panose="030303020407070D0804" pitchFamily="66" charset="0"/>
              </a:rPr>
            </a:br>
            <a:endParaRPr lang="it-IT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691" y="2771180"/>
            <a:ext cx="3801533" cy="18986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4" y="4857299"/>
            <a:ext cx="3279571" cy="17762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30" y="3442526"/>
            <a:ext cx="3345165" cy="17228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24" y="4857300"/>
            <a:ext cx="2238143" cy="1350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1396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832813" y="-8024"/>
            <a:ext cx="10972800" cy="1219200"/>
          </a:xfrm>
        </p:spPr>
        <p:txBody>
          <a:bodyPr>
            <a:normAutofit/>
          </a:bodyPr>
          <a:lstStyle/>
          <a:p>
            <a:r>
              <a:rPr lang="it-IT" sz="6000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anose="030303020407070D0804" pitchFamily="66" charset="0"/>
              </a:rPr>
              <a:t>Frutta fresca e conservata</a:t>
            </a:r>
            <a:endParaRPr lang="it-IT" sz="6000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  <p:pic>
        <p:nvPicPr>
          <p:cNvPr id="2052" name="Picture 4" descr="C:\Users\pc3\Desktop\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396" y="53099"/>
            <a:ext cx="3398564" cy="166590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isultato immagine per NOCI E NOC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396" y="3391542"/>
            <a:ext cx="3146217" cy="158632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73" y="1211176"/>
            <a:ext cx="6659412" cy="309634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431373" y="4544750"/>
            <a:ext cx="69127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I briganti si nutrivano  anche  di fichi essiccati , noci , nocelle , castagne , carrube  sottratte ai cavalli e frutti spontanei freschi o conservati.</a:t>
            </a:r>
            <a:endParaRPr lang="it-IT" sz="3600" b="1" dirty="0">
              <a:solidFill>
                <a:srgbClr val="002060"/>
              </a:solidFill>
              <a:latin typeface="Edwardian Script ITC" panose="030303020407070D0804" pitchFamily="66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170" y="5019211"/>
            <a:ext cx="3390452" cy="16867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960" y="1540550"/>
            <a:ext cx="2466975" cy="18478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552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333626" y="1175781"/>
            <a:ext cx="9468207" cy="525658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sz="3500" b="1" dirty="0" smtClean="0">
                <a:solidFill>
                  <a:srgbClr val="002060"/>
                </a:solidFill>
                <a:latin typeface="Edwardian Script ITC" panose="030303020407070D0804" pitchFamily="66" charset="0"/>
                <a:cs typeface="Aparajita" panose="020B0604020202020204" pitchFamily="34" charset="0"/>
              </a:rPr>
              <a:t>Sott’olio:  soprattutto verdure e ortaggi lessati in acqua , aceto , sale e poi conservati  ricoprendoli d’olio per proteggerli dall’azione dei batteri .</a:t>
            </a:r>
          </a:p>
          <a:p>
            <a:pPr marL="0" indent="0">
              <a:buNone/>
            </a:pPr>
            <a:r>
              <a:rPr lang="it-IT" sz="3500" b="1" dirty="0" smtClean="0">
                <a:solidFill>
                  <a:srgbClr val="002060"/>
                </a:solidFill>
                <a:latin typeface="Edwardian Script ITC" panose="030303020407070D0804" pitchFamily="66" charset="0"/>
                <a:cs typeface="Aparajita" panose="020B0604020202020204" pitchFamily="34" charset="0"/>
              </a:rPr>
              <a:t>Sott’aceto: vegetali .  L’acido acetico è un ottimo disinfettante che contrasta la carica batterica.</a:t>
            </a:r>
          </a:p>
          <a:p>
            <a:pPr marL="0" indent="0">
              <a:buNone/>
            </a:pPr>
            <a:r>
              <a:rPr lang="it-IT" sz="3500" b="1" dirty="0" smtClean="0">
                <a:solidFill>
                  <a:srgbClr val="002060"/>
                </a:solidFill>
                <a:latin typeface="Edwardian Script ITC" panose="030303020407070D0804" pitchFamily="66" charset="0"/>
                <a:cs typeface="Aparajita" panose="020B0604020202020204" pitchFamily="34" charset="0"/>
              </a:rPr>
              <a:t>Salagione: ortaggi , carne e verdure  conservati dal potere antisettico del cloruro di sodio.</a:t>
            </a:r>
          </a:p>
          <a:p>
            <a:pPr marL="0" lvl="0" indent="0">
              <a:buClr>
                <a:srgbClr val="F3A447"/>
              </a:buClr>
              <a:buNone/>
            </a:pPr>
            <a:r>
              <a:rPr lang="it-IT" sz="3500" b="1" dirty="0" smtClean="0">
                <a:solidFill>
                  <a:srgbClr val="002060"/>
                </a:solidFill>
                <a:latin typeface="Edwardian Script ITC" panose="030303020407070D0804" pitchFamily="66" charset="0"/>
                <a:cs typeface="Aparajita" panose="020B0604020202020204" pitchFamily="34" charset="0"/>
              </a:rPr>
              <a:t>Essiccazione  : uno dei metodi più antichi per la conservazione del cibo; attraverso l’azione del Sole , l'acqua presente nei prodotti viene eliminata ed in questo modo essi potranno essere conservati a lungo  permettendo  </a:t>
            </a:r>
            <a:r>
              <a:rPr lang="it-IT" sz="3500" b="1" dirty="0">
                <a:solidFill>
                  <a:srgbClr val="002060"/>
                </a:solidFill>
                <a:latin typeface="Edwardian Script ITC" panose="030303020407070D0804" pitchFamily="66" charset="0"/>
                <a:cs typeface="Aparajita" panose="020B0604020202020204" pitchFamily="34" charset="0"/>
              </a:rPr>
              <a:t>di mantenerne pressoché </a:t>
            </a:r>
            <a:r>
              <a:rPr lang="it-IT" sz="3500" b="1" dirty="0" smtClean="0">
                <a:solidFill>
                  <a:srgbClr val="002060"/>
                </a:solidFill>
                <a:latin typeface="Edwardian Script ITC" panose="030303020407070D0804" pitchFamily="66" charset="0"/>
                <a:cs typeface="Aparajita" panose="020B0604020202020204" pitchFamily="34" charset="0"/>
              </a:rPr>
              <a:t>inalterate le </a:t>
            </a:r>
            <a:r>
              <a:rPr lang="it-IT" sz="3500" b="1" dirty="0">
                <a:solidFill>
                  <a:srgbClr val="002060"/>
                </a:solidFill>
                <a:latin typeface="Edwardian Script ITC" panose="030303020407070D0804" pitchFamily="66" charset="0"/>
                <a:cs typeface="Aparajita" panose="020B0604020202020204" pitchFamily="34" charset="0"/>
              </a:rPr>
              <a:t>caratteristiche organolettiche </a:t>
            </a:r>
            <a:r>
              <a:rPr lang="it-IT" sz="3500" b="1" dirty="0" smtClean="0">
                <a:solidFill>
                  <a:srgbClr val="002060"/>
                </a:solidFill>
                <a:latin typeface="Edwardian Script ITC" panose="030303020407070D0804" pitchFamily="66" charset="0"/>
                <a:cs typeface="Aparajita" panose="020B0604020202020204" pitchFamily="34" charset="0"/>
              </a:rPr>
              <a:t>, </a:t>
            </a:r>
            <a:r>
              <a:rPr lang="it-IT" sz="3500" b="1" dirty="0">
                <a:solidFill>
                  <a:srgbClr val="002060"/>
                </a:solidFill>
                <a:latin typeface="Edwardian Script ITC" panose="030303020407070D0804" pitchFamily="66" charset="0"/>
                <a:cs typeface="Aparajita" panose="020B0604020202020204" pitchFamily="34" charset="0"/>
              </a:rPr>
              <a:t>componenti </a:t>
            </a:r>
            <a:r>
              <a:rPr lang="it-IT" sz="3500" b="1" dirty="0" smtClean="0">
                <a:solidFill>
                  <a:srgbClr val="002060"/>
                </a:solidFill>
                <a:latin typeface="Edwardian Script ITC" panose="030303020407070D0804" pitchFamily="66" charset="0"/>
                <a:cs typeface="Aparajita" panose="020B0604020202020204" pitchFamily="34" charset="0"/>
              </a:rPr>
              <a:t>nutritive e consistenza ,mantenendo tutto l'aroma e il gusto.</a:t>
            </a:r>
            <a:r>
              <a:rPr lang="it-IT" sz="3500" b="1" dirty="0">
                <a:solidFill>
                  <a:srgbClr val="002060"/>
                </a:solidFill>
                <a:latin typeface="Edwardian Script ITC" panose="030303020407070D0804" pitchFamily="66" charset="0"/>
                <a:cs typeface="Aparajita" panose="020B0604020202020204" pitchFamily="34" charset="0"/>
              </a:rPr>
              <a:t/>
            </a:r>
            <a:br>
              <a:rPr lang="it-IT" sz="3500" b="1" dirty="0">
                <a:solidFill>
                  <a:srgbClr val="002060"/>
                </a:solidFill>
                <a:latin typeface="Edwardian Script ITC" panose="030303020407070D0804" pitchFamily="66" charset="0"/>
                <a:cs typeface="Aparajita" panose="020B0604020202020204" pitchFamily="34" charset="0"/>
              </a:rPr>
            </a:br>
            <a:r>
              <a:rPr lang="it-IT" sz="3500" b="1" dirty="0" smtClean="0">
                <a:solidFill>
                  <a:srgbClr val="002060"/>
                </a:solidFill>
                <a:latin typeface="Edwardian Script ITC" panose="030303020407070D0804" pitchFamily="66" charset="0"/>
                <a:cs typeface="Aparajita" panose="020B0604020202020204" pitchFamily="34" charset="0"/>
              </a:rPr>
              <a:t>Anche le carni venivano conservate con l’essicazione al sole.</a:t>
            </a:r>
          </a:p>
          <a:p>
            <a:pPr lvl="0">
              <a:buClr>
                <a:srgbClr val="F3A447"/>
              </a:buClr>
            </a:pPr>
            <a:endParaRPr lang="it-IT" sz="2000" dirty="0" smtClean="0">
              <a:solidFill>
                <a:prstClr val="white"/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  <a:p>
            <a:pPr lvl="0">
              <a:buClr>
                <a:srgbClr val="F3A447"/>
              </a:buClr>
            </a:pPr>
            <a:endParaRPr lang="it-IT" sz="2000" dirty="0">
              <a:solidFill>
                <a:prstClr val="white"/>
              </a:solidFill>
              <a:latin typeface="Britannic Bold" panose="020B0903060703020204" pitchFamily="34" charset="0"/>
            </a:endParaRPr>
          </a:p>
          <a:p>
            <a:endParaRPr lang="it-IT" sz="2000" dirty="0" smtClean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6600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anose="030303020407070D0804" pitchFamily="66" charset="0"/>
              </a:rPr>
              <a:t>Metodi di conservazione</a:t>
            </a:r>
            <a:endParaRPr lang="it-IT" sz="6600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361" y="4002374"/>
            <a:ext cx="2455388" cy="151372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52" y="5203234"/>
            <a:ext cx="3401152" cy="14576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6111" y="2188564"/>
            <a:ext cx="2755889" cy="137794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4" t="22849" r="-518" b="21952"/>
          <a:stretch/>
        </p:blipFill>
        <p:spPr>
          <a:xfrm rot="16200000">
            <a:off x="9588200" y="318965"/>
            <a:ext cx="1813409" cy="19257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6434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225475" y="361797"/>
            <a:ext cx="8609347" cy="5604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  <a:cs typeface="Aparajita" panose="020B0604020202020204" pitchFamily="34" charset="0"/>
              </a:rPr>
              <a:t>Tra le varie conserve la più tipica e più usata era a base di pomodoro:  era , ed  è chiamata , ‘’ a ‘ </a:t>
            </a:r>
            <a:r>
              <a:rPr lang="it-IT" sz="3200" b="1" dirty="0" err="1" smtClean="0">
                <a:solidFill>
                  <a:srgbClr val="002060"/>
                </a:solidFill>
                <a:latin typeface="Edwardian Script ITC" panose="030303020407070D0804" pitchFamily="66" charset="0"/>
                <a:cs typeface="Aparajita" panose="020B0604020202020204" pitchFamily="34" charset="0"/>
              </a:rPr>
              <a:t>cunzerva</a:t>
            </a: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  <a:cs typeface="Aparajita" panose="020B0604020202020204" pitchFamily="34" charset="0"/>
              </a:rPr>
              <a:t>’’:</a:t>
            </a:r>
          </a:p>
          <a:p>
            <a:pPr marL="0" indent="0" algn="just">
              <a:buNone/>
            </a:pPr>
            <a:r>
              <a:rPr lang="it-IT" sz="3200" b="1" dirty="0">
                <a:solidFill>
                  <a:srgbClr val="002060"/>
                </a:solidFill>
                <a:latin typeface="Edwardian Script ITC" panose="030303020407070D0804" pitchFamily="66" charset="0"/>
                <a:cs typeface="Aparajita" panose="020B0604020202020204" pitchFamily="34" charset="0"/>
              </a:rPr>
              <a:t>s</a:t>
            </a: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  <a:cs typeface="Aparajita" panose="020B0604020202020204" pitchFamily="34" charset="0"/>
              </a:rPr>
              <a:t>i cuoceva per molto tempo del succo di pomodoro con del sale e quando era molto ristretto si versava in piatti larghi e piani e si esponeva al sole, rigirandolo spesso , finche’ dopo vari giorni diventava morbido e compatto  ; si versava in recipienti di terracotta , si ricopriva di olio e si utilizzava durante l’inverno .</a:t>
            </a:r>
          </a:p>
          <a:p>
            <a:pPr marL="0" indent="0" algn="just">
              <a:buNone/>
            </a:pP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  <a:cs typeface="Aparajita" panose="020B0604020202020204" pitchFamily="34" charset="0"/>
              </a:rPr>
              <a:t>Questo concentrato di pomodoro si usava o sul pane con un po’ di olio e peperoncino , oppure si soffriggeva con un po’ di cipolla ,si allungava con dell’acqua e dopo pochi minuti di cottura si aggiungevano pezzetti di pane raffermo e si lasciavano riposare fino a quando tutta l’acqua si riassorbiva </a:t>
            </a:r>
            <a:r>
              <a:rPr lang="it-IT" sz="3200" b="1" dirty="0">
                <a:solidFill>
                  <a:srgbClr val="002060"/>
                </a:solidFill>
                <a:latin typeface="Edwardian Script ITC" panose="030303020407070D0804" pitchFamily="66" charset="0"/>
                <a:cs typeface="Aparajita" panose="020B0604020202020204" pitchFamily="34" charset="0"/>
              </a:rPr>
              <a:t>.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8674676" y="996148"/>
            <a:ext cx="3517324" cy="341603"/>
          </a:xfrm>
        </p:spPr>
        <p:txBody>
          <a:bodyPr>
            <a:noAutofit/>
          </a:bodyPr>
          <a:lstStyle/>
          <a:p>
            <a:r>
              <a:rPr lang="it-IT" sz="8000" spc="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anose="030303020407070D0804" pitchFamily="66" charset="0"/>
              </a:rPr>
              <a:t>C</a:t>
            </a:r>
            <a:r>
              <a:rPr lang="it-IT" sz="8000" spc="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anose="030303020407070D0804" pitchFamily="66" charset="0"/>
              </a:rPr>
              <a:t>uriosita’</a:t>
            </a:r>
            <a:endParaRPr lang="it-IT" sz="8000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1502" y="2938073"/>
            <a:ext cx="3250498" cy="352813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621" y="996148"/>
            <a:ext cx="2826379" cy="16078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1" r="13230" b="9205"/>
          <a:stretch/>
        </p:blipFill>
        <p:spPr>
          <a:xfrm>
            <a:off x="7480092" y="5284257"/>
            <a:ext cx="2075312" cy="13638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5404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01" y="219002"/>
            <a:ext cx="3107231" cy="16072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31371" y="1985103"/>
            <a:ext cx="109728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36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Tutti i cibi erano sempre accompagnati da abbondanti bevute di vino che i briganti sottraevano, durante le loro razzie, nelle case dei signori .</a:t>
            </a:r>
            <a:endParaRPr lang="it-IT" sz="3600" b="1" dirty="0">
              <a:solidFill>
                <a:srgbClr val="002060"/>
              </a:solidFill>
              <a:latin typeface="Edwardian Script ITC" panose="030303020407070D0804" pitchFamily="66" charset="0"/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917067" y="288209"/>
            <a:ext cx="10972800" cy="1219200"/>
          </a:xfrm>
        </p:spPr>
        <p:txBody>
          <a:bodyPr>
            <a:noAutofit/>
          </a:bodyPr>
          <a:lstStyle/>
          <a:p>
            <a:r>
              <a:rPr lang="it-IT" sz="8000" b="1" dirty="0" smtClean="0">
                <a:latin typeface="Edwardian Script ITC" panose="030303020407070D0804" pitchFamily="66" charset="0"/>
              </a:rPr>
              <a:t>                </a:t>
            </a:r>
            <a:r>
              <a:rPr lang="it-IT" sz="8000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anose="030303020407070D0804" pitchFamily="66" charset="0"/>
              </a:rPr>
              <a:t>Il vino</a:t>
            </a:r>
            <a:endParaRPr lang="it-IT" sz="8000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022" y="3583117"/>
            <a:ext cx="5601845" cy="29663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627" y="3274582"/>
            <a:ext cx="3936437" cy="358341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3" t="6364" r="12040" b="17075"/>
          <a:stretch/>
        </p:blipFill>
        <p:spPr>
          <a:xfrm>
            <a:off x="9772843" y="476644"/>
            <a:ext cx="1968902" cy="16672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842" y="105024"/>
            <a:ext cx="3793451" cy="221417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6" y="3583117"/>
            <a:ext cx="2776455" cy="29663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843" y="2583245"/>
            <a:ext cx="2092014" cy="12032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533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pc3\Desktop\fotopane II C\18765344_1830982877228922_323788697_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8"/>
          <a:stretch/>
        </p:blipFill>
        <p:spPr bwMode="auto">
          <a:xfrm>
            <a:off x="719527" y="2360116"/>
            <a:ext cx="4871802" cy="439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egnaposto testo 1"/>
          <p:cNvSpPr>
            <a:spLocks noGrp="1"/>
          </p:cNvSpPr>
          <p:nvPr>
            <p:ph type="body" idx="1"/>
          </p:nvPr>
        </p:nvSpPr>
        <p:spPr>
          <a:xfrm>
            <a:off x="339776" y="839449"/>
            <a:ext cx="5386917" cy="1936740"/>
          </a:xfrm>
        </p:spPr>
        <p:txBody>
          <a:bodyPr/>
          <a:lstStyle/>
          <a:p>
            <a:pPr lvl="0">
              <a:spcBef>
                <a:spcPts val="600"/>
              </a:spcBef>
              <a:buClr>
                <a:srgbClr val="F3A447"/>
              </a:buClr>
            </a:pPr>
            <a:r>
              <a:rPr lang="it-IT" sz="3200" dirty="0">
                <a:solidFill>
                  <a:srgbClr val="002060"/>
                </a:solidFill>
                <a:latin typeface="Edwardian Script ITC" panose="030303020407070D0804" pitchFamily="66" charset="0"/>
              </a:rPr>
              <a:t>Per realizzare la tavola dei briganti, su cui abbiamo riprodotto i tipici alimenti a disposizione dei briganti , sono state utilizzate varie tecniche:</a:t>
            </a:r>
          </a:p>
          <a:p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4"/>
          </p:nvPr>
        </p:nvSpPr>
        <p:spPr>
          <a:xfrm>
            <a:off x="6339911" y="869429"/>
            <a:ext cx="5852089" cy="5351488"/>
          </a:xfrm>
        </p:spPr>
        <p:txBody>
          <a:bodyPr>
            <a:noAutofit/>
          </a:bodyPr>
          <a:lstStyle/>
          <a:p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Il progetto grafico è stato elaborato prima su carta ,diviso in tavole affidato a vari gruppi di alunni.</a:t>
            </a:r>
          </a:p>
          <a:p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Le tavole  sono state riportate graficamente su un pannello di compensato della misura di 1 m . per 1 m.</a:t>
            </a:r>
          </a:p>
          <a:p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I disegni sono stati colorati con la tecnica dello sfumato utilizzando pastelli e tempera.</a:t>
            </a:r>
          </a:p>
          <a:p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Parte della tavola è stata completata con la tecnica del  mosaico utilizzando tessere di varie misure e colori per completare le scritte. </a:t>
            </a:r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224359" y="0"/>
            <a:ext cx="11809312" cy="1143000"/>
          </a:xfrm>
        </p:spPr>
        <p:txBody>
          <a:bodyPr>
            <a:noAutofit/>
          </a:bodyPr>
          <a:lstStyle/>
          <a:p>
            <a:r>
              <a:rPr lang="it-IT" sz="8000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anose="030303020407070D0804" pitchFamily="66" charset="0"/>
              </a:rPr>
              <a:t>Il lavoro: la tavola dei briganti </a:t>
            </a:r>
            <a:endParaRPr lang="it-IT" sz="8000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7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639580" y="380301"/>
            <a:ext cx="10972800" cy="1143000"/>
          </a:xfrm>
        </p:spPr>
        <p:txBody>
          <a:bodyPr>
            <a:noAutofit/>
          </a:bodyPr>
          <a:lstStyle/>
          <a:p>
            <a:pPr algn="ctr"/>
            <a:r>
              <a:rPr lang="it-IT" sz="8800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itchFamily="66" charset="0"/>
              </a:rPr>
              <a:t>Fasi preparatorie del lavoro  </a:t>
            </a:r>
            <a:endParaRPr lang="it-IT" sz="8800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Edwardian Script ITC" pitchFamily="66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26" y="1060554"/>
            <a:ext cx="3967395" cy="29755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6" r="4235"/>
          <a:stretch/>
        </p:blipFill>
        <p:spPr>
          <a:xfrm>
            <a:off x="8214610" y="1060554"/>
            <a:ext cx="3852472" cy="41597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97" t="10271" r="11206" b="10271"/>
          <a:stretch/>
        </p:blipFill>
        <p:spPr>
          <a:xfrm>
            <a:off x="4227221" y="1060554"/>
            <a:ext cx="3043003" cy="35076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6" t="9399" r="7486" b="27213"/>
          <a:stretch/>
        </p:blipFill>
        <p:spPr>
          <a:xfrm>
            <a:off x="449701" y="4036100"/>
            <a:ext cx="3777520" cy="25836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246" y="4200991"/>
            <a:ext cx="3607633" cy="27057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78889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903159" y="245389"/>
            <a:ext cx="10972800" cy="1143000"/>
          </a:xfrm>
        </p:spPr>
        <p:txBody>
          <a:bodyPr>
            <a:noAutofit/>
          </a:bodyPr>
          <a:lstStyle/>
          <a:p>
            <a:pPr algn="ctr"/>
            <a:r>
              <a:rPr lang="it-IT" sz="8800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itchFamily="66" charset="0"/>
              </a:rPr>
              <a:t>Alunni al lavoro</a:t>
            </a:r>
            <a:endParaRPr lang="it-IT" sz="8800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Edwardian Script ITC" pitchFamily="66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26" y="992629"/>
            <a:ext cx="5356485" cy="30130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700" y="1184223"/>
            <a:ext cx="5029200" cy="28289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25" y="3897442"/>
            <a:ext cx="5029200" cy="28289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700" y="3897442"/>
            <a:ext cx="4930100" cy="27731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55" r="6467"/>
          <a:stretch/>
        </p:blipFill>
        <p:spPr>
          <a:xfrm>
            <a:off x="4624230" y="2358842"/>
            <a:ext cx="3395507" cy="29530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06845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7" r="2542"/>
          <a:stretch/>
        </p:blipFill>
        <p:spPr>
          <a:xfrm>
            <a:off x="2713218" y="182291"/>
            <a:ext cx="6475751" cy="650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390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673279" y="1423611"/>
            <a:ext cx="7766936" cy="1456221"/>
          </a:xfrm>
        </p:spPr>
        <p:txBody>
          <a:bodyPr>
            <a:noAutofit/>
          </a:bodyPr>
          <a:lstStyle/>
          <a:p>
            <a:pPr algn="l"/>
            <a:r>
              <a:rPr lang="it-IT" sz="4400" b="1" dirty="0">
                <a:solidFill>
                  <a:srgbClr val="002060"/>
                </a:solidFill>
                <a:latin typeface="Edwardian Script ITC" panose="030303020407070D0804" pitchFamily="66" charset="0"/>
              </a:rPr>
              <a:t>C</a:t>
            </a:r>
            <a:r>
              <a:rPr lang="it-IT" sz="44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on l’aiuto delle prof. Poto e Bonavoglia, abbiamo realizzato con le nostre mani:  vino,  pasta e pane.</a:t>
            </a:r>
            <a:endParaRPr lang="it-IT" sz="4400" b="1" dirty="0">
              <a:solidFill>
                <a:srgbClr val="002060"/>
              </a:solidFill>
              <a:latin typeface="Edwardian Script ITC" panose="030303020407070D0804" pitchFamily="66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673279" y="-366552"/>
            <a:ext cx="7766936" cy="1790163"/>
          </a:xfrm>
        </p:spPr>
        <p:txBody>
          <a:bodyPr/>
          <a:lstStyle/>
          <a:p>
            <a:r>
              <a:rPr lang="it-IT" sz="8000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anose="030303020407070D0804" pitchFamily="66" charset="0"/>
              </a:rPr>
              <a:t>Il vino, la pasta e il pane</a:t>
            </a:r>
            <a:endParaRPr lang="it-IT" sz="8000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737" y="2518349"/>
            <a:ext cx="4061741" cy="26444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3903438" y="4020475"/>
            <a:ext cx="4061740" cy="25989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8707"/>
            <a:ext cx="3609296" cy="20302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1292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499" y="194872"/>
            <a:ext cx="3875963" cy="352026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462" y="194872"/>
            <a:ext cx="3780430" cy="3520262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499" y="3715135"/>
            <a:ext cx="3875963" cy="2827852"/>
          </a:xfrm>
          <a:prstGeom prst="rect">
            <a:avLst/>
          </a:prstGeom>
        </p:spPr>
      </p:pic>
      <p:pic>
        <p:nvPicPr>
          <p:cNvPr id="9" name="Segnaposto contenuto 8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42" y="260307"/>
            <a:ext cx="3731657" cy="2977567"/>
          </a:xfr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462" y="3715135"/>
            <a:ext cx="3780430" cy="2827851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42" y="3237874"/>
            <a:ext cx="3731657" cy="330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32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43953" y="-60932"/>
            <a:ext cx="2283502" cy="40595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841830"/>
            <a:ext cx="9739086" cy="44976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b="1" dirty="0" smtClean="0">
                <a:latin typeface="Edwardian Script ITC" panose="030303020407070D0804" pitchFamily="66" charset="0"/>
                <a:ea typeface="Ebrima" pitchFamily="2" charset="0"/>
                <a:cs typeface="Ebrima" pitchFamily="2" charset="0"/>
              </a:rPr>
              <a:t> </a:t>
            </a: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  <a:ea typeface="Ebrima" pitchFamily="2" charset="0"/>
                <a:cs typeface="Ebrima" pitchFamily="2" charset="0"/>
              </a:rPr>
              <a:t>Abbiamo </a:t>
            </a:r>
            <a:r>
              <a:rPr lang="it-IT" sz="3200" b="1" dirty="0" err="1" smtClean="0">
                <a:solidFill>
                  <a:srgbClr val="002060"/>
                </a:solidFill>
                <a:latin typeface="Edwardian Script ITC" panose="030303020407070D0804" pitchFamily="66" charset="0"/>
                <a:ea typeface="Ebrima" pitchFamily="2" charset="0"/>
                <a:cs typeface="Ebrima" pitchFamily="2" charset="0"/>
              </a:rPr>
              <a:t>deraspato</a:t>
            </a: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  <a:ea typeface="Ebrima" pitchFamily="2" charset="0"/>
                <a:cs typeface="Ebrima" pitchFamily="2" charset="0"/>
              </a:rPr>
              <a:t>  l’uva, pigiata fino ad ottenere il mosto che abbiamo poi travasato in una damigiana  e lasciato riposare a fermentare . Dopo </a:t>
            </a:r>
            <a:r>
              <a:rPr lang="it-IT" sz="3200" b="1" dirty="0">
                <a:solidFill>
                  <a:srgbClr val="002060"/>
                </a:solidFill>
                <a:latin typeface="Edwardian Script ITC" panose="030303020407070D0804" pitchFamily="66" charset="0"/>
                <a:ea typeface="Ebrima" pitchFamily="2" charset="0"/>
                <a:cs typeface="Ebrima" pitchFamily="2" charset="0"/>
              </a:rPr>
              <a:t>5  giorni </a:t>
            </a: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  <a:ea typeface="Ebrima" pitchFamily="2" charset="0"/>
                <a:cs typeface="Ebrima" pitchFamily="2" charset="0"/>
              </a:rPr>
              <a:t>di fermentazione  abbiamo filtrato </a:t>
            </a:r>
            <a:r>
              <a:rPr lang="it-IT" sz="3200" b="1" dirty="0">
                <a:solidFill>
                  <a:srgbClr val="002060"/>
                </a:solidFill>
                <a:latin typeface="Edwardian Script ITC" panose="030303020407070D0804" pitchFamily="66" charset="0"/>
                <a:ea typeface="Ebrima" pitchFamily="2" charset="0"/>
                <a:cs typeface="Ebrima" pitchFamily="2" charset="0"/>
              </a:rPr>
              <a:t>il </a:t>
            </a: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  <a:ea typeface="Ebrima" pitchFamily="2" charset="0"/>
                <a:cs typeface="Ebrima" pitchFamily="2" charset="0"/>
              </a:rPr>
              <a:t>mosto. Dopo qualche mese di riposo  lo abbiamo imbottigliato ed assaggiato.</a:t>
            </a:r>
            <a:endParaRPr lang="it-IT" sz="3200" b="1" dirty="0" smtClean="0">
              <a:solidFill>
                <a:srgbClr val="002060"/>
              </a:solidFill>
              <a:latin typeface="Edwardian Script ITC" panose="030303020407070D0804" pitchFamily="66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86972" y="183250"/>
            <a:ext cx="10595428" cy="876293"/>
          </a:xfrm>
        </p:spPr>
        <p:txBody>
          <a:bodyPr>
            <a:normAutofit fontScale="90000"/>
          </a:bodyPr>
          <a:lstStyle/>
          <a:p>
            <a:r>
              <a:rPr lang="it-IT" sz="7200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anose="030303020407070D0804" pitchFamily="66" charset="0"/>
              </a:rPr>
              <a:t>La preparazione del Vino</a:t>
            </a:r>
            <a:endParaRPr lang="it-IT" sz="7200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0168" y="2502275"/>
            <a:ext cx="3339904" cy="6344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687" y="3732551"/>
            <a:ext cx="4226533" cy="25385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31" y="3426711"/>
            <a:ext cx="4065238" cy="22866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4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149" y="734518"/>
            <a:ext cx="3525511" cy="26726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23866" y="484157"/>
            <a:ext cx="8596668" cy="1839698"/>
          </a:xfrm>
        </p:spPr>
        <p:txBody>
          <a:bodyPr>
            <a:normAutofit fontScale="90000"/>
          </a:bodyPr>
          <a:lstStyle/>
          <a:p>
            <a:r>
              <a:rPr lang="it-IT" sz="6700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itchFamily="66" charset="0"/>
              </a:rPr>
              <a:t>La Preparazione del Pane</a:t>
            </a:r>
            <a:r>
              <a:rPr lang="it-IT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itchFamily="66" charset="0"/>
              </a:rPr>
              <a:t/>
            </a:r>
            <a:br>
              <a:rPr lang="it-IT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itchFamily="66" charset="0"/>
              </a:rPr>
            </a:br>
            <a:r>
              <a:rPr lang="it-IT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itchFamily="66" charset="0"/>
              </a:rPr>
              <a:t> </a:t>
            </a:r>
            <a:br>
              <a:rPr lang="it-IT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itchFamily="66" charset="0"/>
              </a:rPr>
            </a:br>
            <a:r>
              <a:rPr lang="it-IT" dirty="0">
                <a:latin typeface="Algerian" panose="04020705040A02060702" pitchFamily="82" charset="0"/>
              </a:rPr>
              <a:t> 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242603" y="1288764"/>
            <a:ext cx="82219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Per l’impasto abbiamo utilizzato la farina integrale e la farina di  semola rimacinata , impastandole  con dell’acqua , lavorando con forza ,  modellando le varie forme. Dopo la lievitazione  abbiamo cotto il pane nel forno  a legna  della nostra compagna di classe  Antonietta </a:t>
            </a:r>
            <a:r>
              <a:rPr lang="it-IT" sz="3200" b="1" dirty="0" err="1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Perruso</a:t>
            </a:r>
            <a:endParaRPr lang="it-IT" sz="3200" b="1" dirty="0">
              <a:solidFill>
                <a:srgbClr val="002060"/>
              </a:solidFill>
              <a:latin typeface="Edwardian Script ITC" panose="030303020407070D0804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00951"/>
            <a:ext cx="3199140" cy="252984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140" y="4024812"/>
            <a:ext cx="3246121" cy="25298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280" y="3797956"/>
            <a:ext cx="2849880" cy="29835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403" y="3900951"/>
            <a:ext cx="3021648" cy="27042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0549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35098" y="1272721"/>
            <a:ext cx="8596668" cy="38925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Per preparare l’impasto abbiamo utilizzato la farina di semola rimacinata, acqua e sale.</a:t>
            </a:r>
          </a:p>
          <a:p>
            <a:pPr marL="0" indent="0">
              <a:buNone/>
            </a:pPr>
            <a:r>
              <a:rPr lang="it-IT" sz="3200" b="1" dirty="0" smtClean="0">
                <a:solidFill>
                  <a:srgbClr val="002060"/>
                </a:solidFill>
                <a:latin typeface="Edwardian Script ITC" panose="030303020407070D0804" pitchFamily="66" charset="0"/>
              </a:rPr>
              <a:t>Pronto l’impasto la prof. Bonavoglia ha iniziato a  inciderlo con un taglio al centro, dopo di che ha  iniziato ad affinare il rotolino ottenuto e poi a lavorarlo con le mani fino a formare tanti fili simili a una «matassa» .</a:t>
            </a:r>
            <a:endParaRPr lang="it-IT" sz="3200" b="1" dirty="0">
              <a:solidFill>
                <a:srgbClr val="002060"/>
              </a:solidFill>
              <a:latin typeface="Edwardian Script ITC" panose="030303020407070D0804" pitchFamily="66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7200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anose="030303020407070D0804" pitchFamily="66" charset="0"/>
              </a:rPr>
              <a:t>La preparazione della pasta: «</a:t>
            </a:r>
            <a:r>
              <a:rPr lang="it-IT" sz="7200" spc="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anose="030303020407070D0804" pitchFamily="66" charset="0"/>
              </a:rPr>
              <a:t>a’</a:t>
            </a:r>
            <a:r>
              <a:rPr lang="it-IT" sz="7200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anose="030303020407070D0804" pitchFamily="66" charset="0"/>
              </a:rPr>
              <a:t> matassa»</a:t>
            </a:r>
            <a:endParaRPr lang="it-IT" sz="7200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00" b="35111"/>
          <a:stretch/>
        </p:blipFill>
        <p:spPr>
          <a:xfrm>
            <a:off x="335098" y="4110720"/>
            <a:ext cx="3840665" cy="2109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78" b="34888"/>
          <a:stretch/>
        </p:blipFill>
        <p:spPr>
          <a:xfrm>
            <a:off x="4175761" y="4110719"/>
            <a:ext cx="3955731" cy="2203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23" b="34444"/>
          <a:stretch/>
        </p:blipFill>
        <p:spPr>
          <a:xfrm>
            <a:off x="8131492" y="4110720"/>
            <a:ext cx="3786189" cy="2109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44" b="34889"/>
          <a:stretch/>
        </p:blipFill>
        <p:spPr>
          <a:xfrm>
            <a:off x="8703426" y="1888761"/>
            <a:ext cx="3488575" cy="1901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784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8695267" cy="1806054"/>
          </a:xfrm>
        </p:spPr>
        <p:txBody>
          <a:bodyPr>
            <a:normAutofit fontScale="90000"/>
          </a:bodyPr>
          <a:lstStyle/>
          <a:p>
            <a:r>
              <a:rPr lang="it-IT" sz="7300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dwardian Script ITC" panose="030303020407070D0804" pitchFamily="66" charset="0"/>
              </a:rPr>
              <a:t>Ecco che fine hanno fatto i nostri prodotti</a:t>
            </a:r>
            <a:r>
              <a:rPr lang="it-IT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lgerian" pitchFamily="82" charset="0"/>
              </a:rPr>
              <a:t>.</a:t>
            </a:r>
            <a:endParaRPr lang="it-IT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Algerian" pitchFamily="82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23" b="34666"/>
          <a:stretch/>
        </p:blipFill>
        <p:spPr>
          <a:xfrm>
            <a:off x="320040" y="2194560"/>
            <a:ext cx="4461117" cy="27736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519" y="3383280"/>
            <a:ext cx="4651612" cy="28803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355" y="1062677"/>
            <a:ext cx="2859087" cy="3760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87" r="11607"/>
          <a:stretch/>
        </p:blipFill>
        <p:spPr>
          <a:xfrm>
            <a:off x="4394410" y="3895382"/>
            <a:ext cx="1514902" cy="14471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0317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rgamena 1 6"/>
          <p:cNvSpPr/>
          <p:nvPr/>
        </p:nvSpPr>
        <p:spPr>
          <a:xfrm>
            <a:off x="1932611" y="323229"/>
            <a:ext cx="8514413" cy="4302992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2698229" y="1410866"/>
            <a:ext cx="6715593" cy="286232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Realizzato dagli alunni che hanno aderito al progetto «Campagna… si racconta»    classe 2C Puglietta   </a:t>
            </a:r>
            <a:endParaRPr lang="it-IT" sz="36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lgerian" pitchFamily="82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584617" y="4941015"/>
            <a:ext cx="116073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Ambruosi</a:t>
            </a:r>
            <a:r>
              <a:rPr lang="it-IT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 – </a:t>
            </a:r>
            <a:r>
              <a:rPr lang="it-IT" sz="28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benali</a:t>
            </a:r>
            <a:r>
              <a:rPr lang="it-IT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 -  d’ambrosio – fuoco – </a:t>
            </a:r>
            <a:r>
              <a:rPr lang="it-IT" sz="28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galdi</a:t>
            </a:r>
            <a:r>
              <a:rPr lang="it-IT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 -  </a:t>
            </a:r>
            <a:r>
              <a:rPr lang="it-IT" sz="28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glielmi</a:t>
            </a:r>
            <a:r>
              <a:rPr lang="it-IT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 – </a:t>
            </a:r>
          </a:p>
          <a:p>
            <a:pPr algn="just"/>
            <a:r>
              <a:rPr lang="it-IT" sz="28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Iannece</a:t>
            </a:r>
            <a:r>
              <a:rPr lang="it-IT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 – </a:t>
            </a:r>
            <a:r>
              <a:rPr lang="it-IT" sz="28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iasparro</a:t>
            </a:r>
            <a:r>
              <a:rPr lang="it-IT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 -  maglio – marinaro – </a:t>
            </a:r>
            <a:r>
              <a:rPr lang="it-IT" sz="28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mastrolia</a:t>
            </a:r>
            <a:r>
              <a:rPr lang="it-IT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 – </a:t>
            </a:r>
            <a:r>
              <a:rPr lang="it-IT" sz="28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perruso</a:t>
            </a:r>
            <a:r>
              <a:rPr lang="it-IT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 – </a:t>
            </a:r>
            <a:r>
              <a:rPr lang="it-IT" sz="28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saviello</a:t>
            </a:r>
            <a:r>
              <a:rPr lang="it-IT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 – stabile c. – stabile l. -  stabile r.</a:t>
            </a:r>
          </a:p>
          <a:p>
            <a:pPr algn="just"/>
            <a:endParaRPr lang="it-IT" sz="2800" dirty="0" smtClean="0">
              <a:latin typeface="Algerian" pitchFamily="82" charset="0"/>
            </a:endParaRPr>
          </a:p>
          <a:p>
            <a:pPr algn="just"/>
            <a:endParaRPr lang="it-IT" sz="28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73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arta">
  <a:themeElements>
    <a:clrScheme name="Personalizzato 1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FFC000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arta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rta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TM02900743[[fn=Organico]]</Template>
  <TotalTime>642</TotalTime>
  <Words>1323</Words>
  <Application>Microsoft Office PowerPoint</Application>
  <PresentationFormat>Personalizzato</PresentationFormat>
  <Paragraphs>74</Paragraphs>
  <Slides>26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26</vt:i4>
      </vt:variant>
    </vt:vector>
  </HeadingPairs>
  <TitlesOfParts>
    <vt:vector size="28" baseType="lpstr">
      <vt:lpstr>HDOfficeLightV0</vt:lpstr>
      <vt:lpstr>Carta</vt:lpstr>
      <vt:lpstr>Il brigantaggio a Campagna</vt:lpstr>
      <vt:lpstr>Definizione di brigantaggio</vt:lpstr>
      <vt:lpstr>Il  territorio</vt:lpstr>
      <vt:lpstr>I briganti e le loro bande</vt:lpstr>
      <vt:lpstr>Banda di Antonino Maratea</vt:lpstr>
      <vt:lpstr>Giuramento dei briganti</vt:lpstr>
      <vt:lpstr>Leggi contro il brigantaggio</vt:lpstr>
      <vt:lpstr>Cosa mangiavano i Briganti ?</vt:lpstr>
      <vt:lpstr>Presentazione standard di PowerPoint</vt:lpstr>
      <vt:lpstr>Pane , pasta ,formaggi ,ortaggi ed erbe selvatiche</vt:lpstr>
      <vt:lpstr>Alimenti di origine animale I Briganti  si   procuravano  gli animali razziando  dalle  greggi o dalle masserie  dei benestanti. Nel  cucinarli  dovevano  fare  attenzione  a  non  farsi  scoprire  dai  soldati  che  potevano  localizzarli seguendo le volute del fumo o l’odore di arrosto. Una  parte  della  carne  veniva  salata e conservata  dentro alcuni  vasi, anche  sotto  la neve.  </vt:lpstr>
      <vt:lpstr>Frutta fresca e conservata</vt:lpstr>
      <vt:lpstr>Metodi di conservazione</vt:lpstr>
      <vt:lpstr>Curiosita’</vt:lpstr>
      <vt:lpstr>                Il vino</vt:lpstr>
      <vt:lpstr>Il lavoro: la tavola dei briganti </vt:lpstr>
      <vt:lpstr>Fasi preparatorie del lavoro  </vt:lpstr>
      <vt:lpstr>Alunni al lavoro</vt:lpstr>
      <vt:lpstr>Presentazione standard di PowerPoint</vt:lpstr>
      <vt:lpstr>Il vino, la pasta e il pane</vt:lpstr>
      <vt:lpstr>Presentazione standard di PowerPoint</vt:lpstr>
      <vt:lpstr>La preparazione del Vino</vt:lpstr>
      <vt:lpstr>La Preparazione del Pane    </vt:lpstr>
      <vt:lpstr>La preparazione della pasta: «a’ matassa»</vt:lpstr>
      <vt:lpstr>Ecco che fine hanno fatto i nostri prodotti.</vt:lpstr>
      <vt:lpstr>Presentazione standard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brigantaggio a Campagna</dc:title>
  <dc:creator>admin</dc:creator>
  <cp:lastModifiedBy>pc3</cp:lastModifiedBy>
  <cp:revision>138</cp:revision>
  <dcterms:created xsi:type="dcterms:W3CDTF">2017-05-10T19:19:48Z</dcterms:created>
  <dcterms:modified xsi:type="dcterms:W3CDTF">2017-06-01T13:47:42Z</dcterms:modified>
</cp:coreProperties>
</file>