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98" r:id="rId2"/>
    <p:sldId id="299" r:id="rId3"/>
    <p:sldId id="312" r:id="rId4"/>
    <p:sldId id="314" r:id="rId5"/>
    <p:sldId id="313" r:id="rId6"/>
    <p:sldId id="315" r:id="rId7"/>
    <p:sldId id="317" r:id="rId8"/>
    <p:sldId id="330" r:id="rId9"/>
    <p:sldId id="332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33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9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D620D-3168-4923-83EF-2EBD94361553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39D57-8E10-4612-B041-A216DD0546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5709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03200" y="0"/>
            <a:ext cx="3778250" cy="6858000"/>
            <a:chOff x="203200" y="0"/>
            <a:chExt cx="3778250" cy="6858001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41350" y="0"/>
              <a:ext cx="1365250" cy="3971926"/>
            </a:xfrm>
            <a:custGeom>
              <a:avLst/>
              <a:gdLst>
                <a:gd name="T0" fmla="*/ 0 w 860"/>
                <a:gd name="T1" fmla="*/ 2147483647 h 2502"/>
                <a:gd name="T2" fmla="*/ 2147483647 w 860"/>
                <a:gd name="T3" fmla="*/ 2147483647 h 2502"/>
                <a:gd name="T4" fmla="*/ 2147483647 w 860"/>
                <a:gd name="T5" fmla="*/ 0 h 2502"/>
                <a:gd name="T6" fmla="*/ 2147483647 w 860"/>
                <a:gd name="T7" fmla="*/ 0 h 2502"/>
                <a:gd name="T8" fmla="*/ 0 w 860"/>
                <a:gd name="T9" fmla="*/ 2147483647 h 25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2502"/>
                <a:gd name="T17" fmla="*/ 860 w 860"/>
                <a:gd name="T18" fmla="*/ 2502 h 25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203200" y="0"/>
              <a:ext cx="1336675" cy="3862389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7" name="Freeform 8"/>
            <p:cNvSpPr/>
            <p:nvPr/>
          </p:nvSpPr>
          <p:spPr bwMode="auto">
            <a:xfrm>
              <a:off x="207963" y="3776664"/>
              <a:ext cx="1936750" cy="3081337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8" name="Freeform 9"/>
            <p:cNvSpPr/>
            <p:nvPr/>
          </p:nvSpPr>
          <p:spPr bwMode="auto">
            <a:xfrm>
              <a:off x="646113" y="3886201"/>
              <a:ext cx="2373312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9" name="Freeform 10"/>
            <p:cNvSpPr/>
            <p:nvPr/>
          </p:nvSpPr>
          <p:spPr bwMode="auto">
            <a:xfrm>
              <a:off x="641350" y="3881439"/>
              <a:ext cx="3340100" cy="2976562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0" name="Freeform 11"/>
            <p:cNvSpPr/>
            <p:nvPr/>
          </p:nvSpPr>
          <p:spPr bwMode="auto">
            <a:xfrm>
              <a:off x="203200" y="3771901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1" name="Freeform 12"/>
          <p:cNvSpPr>
            <a:spLocks/>
          </p:cNvSpPr>
          <p:nvPr/>
        </p:nvSpPr>
        <p:spPr bwMode="auto">
          <a:xfrm>
            <a:off x="203200" y="3771900"/>
            <a:ext cx="361950" cy="90488"/>
          </a:xfrm>
          <a:custGeom>
            <a:avLst/>
            <a:gdLst>
              <a:gd name="T0" fmla="*/ 2147483647 w 228"/>
              <a:gd name="T1" fmla="*/ 2147483647 h 57"/>
              <a:gd name="T2" fmla="*/ 0 w 228"/>
              <a:gd name="T3" fmla="*/ 0 h 57"/>
              <a:gd name="T4" fmla="*/ 2147483647 w 228"/>
              <a:gd name="T5" fmla="*/ 2147483647 h 57"/>
              <a:gd name="T6" fmla="*/ 2147483647 w 228"/>
              <a:gd name="T7" fmla="*/ 2147483647 h 57"/>
              <a:gd name="T8" fmla="*/ 0 60000 65536"/>
              <a:gd name="T9" fmla="*/ 0 60000 65536"/>
              <a:gd name="T10" fmla="*/ 0 60000 65536"/>
              <a:gd name="T11" fmla="*/ 0 60000 65536"/>
              <a:gd name="T12" fmla="*/ 0 w 228"/>
              <a:gd name="T13" fmla="*/ 0 h 57"/>
              <a:gd name="T14" fmla="*/ 228 w 228"/>
              <a:gd name="T15" fmla="*/ 57 h 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560388" y="3867150"/>
            <a:ext cx="61912" cy="80963"/>
          </a:xfrm>
          <a:custGeom>
            <a:avLst/>
            <a:gdLst>
              <a:gd name="T0" fmla="*/ 0 w 39"/>
              <a:gd name="T1" fmla="*/ 0 h 51"/>
              <a:gd name="T2" fmla="*/ 2147483647 w 39"/>
              <a:gd name="T3" fmla="*/ 2147483647 h 51"/>
              <a:gd name="T4" fmla="*/ 2147483647 w 39"/>
              <a:gd name="T5" fmla="*/ 0 h 51"/>
              <a:gd name="T6" fmla="*/ 0 w 39"/>
              <a:gd name="T7" fmla="*/ 0 h 51"/>
              <a:gd name="T8" fmla="*/ 0 60000 65536"/>
              <a:gd name="T9" fmla="*/ 0 60000 65536"/>
              <a:gd name="T10" fmla="*/ 0 60000 65536"/>
              <a:gd name="T11" fmla="*/ 0 60000 65536"/>
              <a:gd name="T12" fmla="*/ 0 w 39"/>
              <a:gd name="T13" fmla="*/ 0 h 51"/>
              <a:gd name="T14" fmla="*/ 39 w 39"/>
              <a:gd name="T15" fmla="*/ 51 h 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326313" y="6116638"/>
            <a:ext cx="8572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2FCEA-1E6B-479E-BE8E-853C4C8F20D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4263" y="6116638"/>
            <a:ext cx="3608387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638" y="6116638"/>
            <a:ext cx="411162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942FE3AD-157A-4FF4-BC27-4FF4F2338178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3775" y="6108700"/>
            <a:ext cx="8572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1208F-9CE6-4C12-A946-BB16AC7D550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3263" y="6108700"/>
            <a:ext cx="5313362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175" y="6108700"/>
            <a:ext cx="42862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5C0D7F2-94A9-4B37-A036-B217A9426B26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09414-B88E-455E-96A7-2A398E20F2A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9E10E25E-8480-48C6-8EAC-11309971DED5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BBAFD-75B7-4EDC-B47F-E8EFA0517923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69A2627-1FD1-41F3-973E-0039BD9F8D27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E8D4D-61BF-4FBF-A1CF-AFB8934D76C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A4B6FC0-BEC9-4B8F-9F1F-E8BA76F94F78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3B924-75CF-4018-902A-97F382F7AB3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6D208B2C-D359-40C6-B2BD-C7125A8BC10C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979BD-2024-48AE-9382-5B65ACFEB3DC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9FDE54D-9A7B-4259-A723-0936120F53EB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D6344-3BB2-4FB9-9496-25F9A6BCC13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D913EF4-9E1F-4D35-9744-5886FF34B38C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3776B-605F-4445-BA10-48FAB939312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6455B44A-7599-44F8-8606-B38A6919A9B6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89201-CE5C-409A-9971-7935E4DD3BFC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C324-8094-43C0-AE37-BD2F0A4B9FD9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6A71-805A-4254-822C-C93989C64F8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051A0-FD9C-46EB-9776-03839260EE43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969963" y="8636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8172450" y="28194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2FEFB-105D-483A-BFA1-A5215D1559A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CFAA5-CB05-47C1-A82C-813517FEA02B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72475-1B74-4071-ACB6-2F453801E9A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15F55-0AD7-4006-A4C6-8BED29892F58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969963" y="8636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8172450" y="28194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A3B17-41EE-4859-A45C-2F22A72B4A5C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14477-4065-4D76-B919-94F3DE5180A1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219A1-D456-4BA9-8D19-5FA42E60F50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487D-A141-4D38-8AD0-50AD9C9CF3EE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7B78-0D58-4A77-AEFF-E282F6081E5C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E895BA7-E562-41E2-994C-E6F3960FC065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03521-88A6-4848-96CD-BA9AE975C4A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31BBD-EE8D-4EB5-897C-75F0373B36E4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3FB77B-D94B-42F3-AD34-F5053A771876}" type="slidenum">
              <a:rPr lang="it-IT" alt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black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66D740-FEF5-4866-968E-BE424BDAFD51}" type="slidenum">
              <a:rPr lang="it-IT" alt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black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68821C2-3459-4993-A9DF-669CA9F7971E}" type="slidenum">
              <a:rPr lang="it-IT" alt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black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2360A8A-1729-417F-AD9F-DB8C72F220BC}" type="slidenum">
              <a:rPr lang="it-IT" alt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black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10D9A5D-95FD-4F3C-A921-EFAC16CF0856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87607"/>
      </p:ext>
    </p:extLst>
  </p:cSld>
  <p:clrMapOvr>
    <a:masterClrMapping/>
  </p:clrMapOvr>
  <p:transition spd="med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F80EBC-0DC4-492F-8BED-8C667DC4C9D6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621201"/>
      </p:ext>
    </p:extLst>
  </p:cSld>
  <p:clrMapOvr>
    <a:masterClrMapping/>
  </p:clrMapOvr>
  <p:transition spd="med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60D2408-30E3-412A-9DD9-4C265DB8E46A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00261"/>
      </p:ext>
    </p:extLst>
  </p:cSld>
  <p:clrMapOvr>
    <a:masterClrMapping/>
  </p:clrMapOvr>
  <p:transition spd="med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015A9C-B5DA-47F8-9964-21D244D8D97E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1559"/>
      </p:ext>
    </p:extLst>
  </p:cSld>
  <p:clrMapOvr>
    <a:masterClrMapping/>
  </p:clrMapOvr>
  <p:transition spd="med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9EA65BA-AD2F-4366-8C39-1D30004CEDEB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43970"/>
      </p:ext>
    </p:extLst>
  </p:cSld>
  <p:clrMapOvr>
    <a:masterClrMapping/>
  </p:clrMapOvr>
  <p:transition spd="med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61B777-CB98-4BB6-B570-AAD6CE81530B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93159"/>
      </p:ext>
    </p:extLst>
  </p:cSld>
  <p:clrMapOvr>
    <a:masterClrMapping/>
  </p:clrMapOvr>
  <p:transition spd="med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C99B76-2325-4055-8AF3-436D99213132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54156"/>
      </p:ext>
    </p:extLst>
  </p:cSld>
  <p:clrMapOvr>
    <a:masterClrMapping/>
  </p:clrMapOvr>
  <p:transition spd="med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0FDFE49-25DD-4254-9EFD-5E6D55219F12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00229"/>
      </p:ext>
    </p:extLst>
  </p:cSld>
  <p:clrMapOvr>
    <a:masterClrMapping/>
  </p:clrMapOvr>
  <p:transition spd="med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DE598E3-282E-4BE9-8DC8-C32B856941C2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555450"/>
      </p:ext>
    </p:extLst>
  </p:cSld>
  <p:clrMapOvr>
    <a:masterClrMapping/>
  </p:clrMapOvr>
  <p:transition spd="med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078679-69B7-4DEF-B918-D579FAB3DE40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91597"/>
      </p:ext>
    </p:extLst>
  </p:cSld>
  <p:clrMapOvr>
    <a:masterClrMapping/>
  </p:clrMapOvr>
  <p:transition spd="med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5B7E718-A00E-4A07-BF92-909E94099C80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63483"/>
      </p:ext>
    </p:extLst>
  </p:cSld>
  <p:clrMapOvr>
    <a:masterClrMapping/>
  </p:clrMapOvr>
  <p:transition spd="med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A1B746A-67A9-490F-AB87-0C3F36B14B7C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30615"/>
      </p:ext>
    </p:extLst>
  </p:cSld>
  <p:clrMapOvr>
    <a:masterClrMapping/>
  </p:clrMapOvr>
  <p:transition spd="med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6D4C443-A85E-463A-B163-D09C63A6274C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707897"/>
      </p:ext>
    </p:extLst>
  </p:cSld>
  <p:clrMapOvr>
    <a:masterClrMapping/>
  </p:clrMapOvr>
  <p:transition spd="med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06BC179-8BCF-49BF-A439-7FC3F2234BB2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93289"/>
      </p:ext>
    </p:extLst>
  </p:cSld>
  <p:clrMapOvr>
    <a:masterClrMapping/>
  </p:clrMapOvr>
  <p:transition spd="med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A753451-13B0-418C-B0C9-5DAD630863A2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677635"/>
      </p:ext>
    </p:extLst>
  </p:cSld>
  <p:clrMapOvr>
    <a:masterClrMapping/>
  </p:clrMapOvr>
  <p:transition spd="med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8FE8931-2670-41BA-BCFC-CAFB5D497491}" type="slidenum">
              <a:rPr lang="it-IT" altLang="en-US">
                <a:solidFill>
                  <a:srgbClr val="1F497D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srgbClr val="1F497D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78441"/>
      </p:ext>
    </p:extLst>
  </p:cSld>
  <p:clrMapOvr>
    <a:masterClrMapping/>
  </p:clrMapOvr>
  <p:transition spd="med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11953C-26E0-4315-B0BF-1CEFB4C97CBF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313748"/>
      </p:ext>
    </p:extLst>
  </p:cSld>
  <p:clrMapOvr>
    <a:masterClrMapping/>
  </p:clrMapOvr>
  <p:transition spd="med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E1C286E-5CDC-466F-A904-D049AE2100F7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18551"/>
      </p:ext>
    </p:extLst>
  </p:cSld>
  <p:clrMapOvr>
    <a:masterClrMapping/>
  </p:clrMapOvr>
  <p:transition spd="med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11953C-26E0-4315-B0BF-1CEFB4C97CBF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60848"/>
      </p:ext>
    </p:extLst>
  </p:cSld>
  <p:clrMapOvr>
    <a:masterClrMapping/>
  </p:clrMapOvr>
  <p:transition spd="med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E1C286E-5CDC-466F-A904-D049AE2100F7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21864"/>
      </p:ext>
    </p:extLst>
  </p:cSld>
  <p:clrMapOvr>
    <a:masterClrMapping/>
  </p:clrMapOvr>
  <p:transition spd="med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11953C-26E0-4315-B0BF-1CEFB4C97CBF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69700"/>
      </p:ext>
    </p:extLst>
  </p:cSld>
  <p:clrMapOvr>
    <a:masterClrMapping/>
  </p:clrMapOvr>
  <p:transition spd="med"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E1C286E-5CDC-466F-A904-D049AE2100F7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25841"/>
      </p:ext>
    </p:extLst>
  </p:cSld>
  <p:clrMapOvr>
    <a:masterClrMapping/>
  </p:clrMapOvr>
  <p:transition spd="med"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11953C-26E0-4315-B0BF-1CEFB4C97CBF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42149"/>
      </p:ext>
    </p:extLst>
  </p:cSld>
  <p:clrMapOvr>
    <a:masterClrMapping/>
  </p:clrMapOvr>
  <p:transition spd="med"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E1C286E-5CDC-466F-A904-D049AE2100F7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9669"/>
      </p:ext>
    </p:extLst>
  </p:cSld>
  <p:clrMapOvr>
    <a:masterClrMapping/>
  </p:clrMapOvr>
  <p:transition spd="med">
    <p:dissolv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11953C-26E0-4315-B0BF-1CEFB4C97CBF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44309"/>
      </p:ext>
    </p:extLst>
  </p:cSld>
  <p:clrMapOvr>
    <a:masterClrMapping/>
  </p:clrMapOvr>
  <p:transition spd="med"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600200"/>
            <a:ext cx="7776864" cy="4530725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numero diapositiva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E1C286E-5CDC-466F-A904-D049AE2100F7}" type="slidenum">
              <a:rPr lang="it-IT" altLang="en-US">
                <a:solidFill>
                  <a:prstClr val="white"/>
                </a:solidFill>
              </a:rPr>
              <a:pPr>
                <a:defRPr/>
              </a:pPr>
              <a:t>‹N›</a:t>
            </a:fld>
            <a:endParaRPr lang="it-IT" altLang="en-US">
              <a:solidFill>
                <a:prstClr val="white"/>
              </a:solidFill>
            </a:endParaRPr>
          </a:p>
        </p:txBody>
      </p:sp>
      <p:sp>
        <p:nvSpPr>
          <p:cNvPr id="5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2769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0"/>
            <a:ext cx="2132013" cy="6858000"/>
            <a:chOff x="0" y="0"/>
            <a:chExt cx="2132013" cy="6858001"/>
          </a:xfrm>
        </p:grpSpPr>
        <p:sp>
          <p:nvSpPr>
            <p:cNvPr id="1032" name="Freeform 6"/>
            <p:cNvSpPr>
              <a:spLocks/>
            </p:cNvSpPr>
            <p:nvPr/>
          </p:nvSpPr>
          <p:spPr bwMode="auto">
            <a:xfrm>
              <a:off x="0" y="0"/>
              <a:ext cx="1073150" cy="5291139"/>
            </a:xfrm>
            <a:custGeom>
              <a:avLst/>
              <a:gdLst>
                <a:gd name="T0" fmla="*/ 0 w 676"/>
                <a:gd name="T1" fmla="*/ 2147483647 h 3333"/>
                <a:gd name="T2" fmla="*/ 0 w 676"/>
                <a:gd name="T3" fmla="*/ 2147483647 h 3333"/>
                <a:gd name="T4" fmla="*/ 2147483647 w 676"/>
                <a:gd name="T5" fmla="*/ 2147483647 h 3333"/>
                <a:gd name="T6" fmla="*/ 2147483647 w 676"/>
                <a:gd name="T7" fmla="*/ 0 h 3333"/>
                <a:gd name="T8" fmla="*/ 2147483647 w 676"/>
                <a:gd name="T9" fmla="*/ 0 h 3333"/>
                <a:gd name="T10" fmla="*/ 0 w 676"/>
                <a:gd name="T11" fmla="*/ 2147483647 h 33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76"/>
                <a:gd name="T19" fmla="*/ 0 h 3333"/>
                <a:gd name="T20" fmla="*/ 676 w 676"/>
                <a:gd name="T21" fmla="*/ 3333 h 33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9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4"/>
              <a:ext cx="906463" cy="1195387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1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1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4"/>
              <a:ext cx="1377950" cy="1500187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82663" y="457200"/>
            <a:ext cx="770413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82663" y="2667000"/>
            <a:ext cx="770413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063" y="6116638"/>
            <a:ext cx="858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F0642F8F-F1EC-4469-8B8F-B36B7078530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8/29/2016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7550" y="6116638"/>
            <a:ext cx="53133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bg2">
                    <a:shade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CEDBE6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4050" y="6116638"/>
            <a:ext cx="412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178FD78-A9E6-413B-85C6-45AC0138FE03}" type="slidenum">
              <a:rPr lang="en-US">
                <a:solidFill>
                  <a:prstClr val="black"/>
                </a:solidFill>
              </a:rPr>
              <a:pPr>
                <a:defRPr/>
              </a:pPr>
              <a:t>‹N›</a:t>
            </a:fld>
            <a:endParaRPr lang="en-US" sz="1200">
              <a:solidFill>
                <a:srgbClr val="CEDBE6">
                  <a:shade val="50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  <p:sldLayoutId id="2147483727" r:id="rId33"/>
    <p:sldLayoutId id="2147483728" r:id="rId34"/>
    <p:sldLayoutId id="2147483729" r:id="rId35"/>
    <p:sldLayoutId id="2147483730" r:id="rId36"/>
    <p:sldLayoutId id="2147483731" r:id="rId37"/>
    <p:sldLayoutId id="2147483732" r:id="rId38"/>
    <p:sldLayoutId id="2147483733" r:id="rId39"/>
    <p:sldLayoutId id="2147483734" r:id="rId40"/>
    <p:sldLayoutId id="2147483735" r:id="rId41"/>
    <p:sldLayoutId id="2147483736" r:id="rId42"/>
    <p:sldLayoutId id="2147483737" r:id="rId43"/>
    <p:sldLayoutId id="2147483738" r:id="rId44"/>
    <p:sldLayoutId id="2147483739" r:id="rId45"/>
    <p:sldLayoutId id="2147483740" r:id="rId46"/>
    <p:sldLayoutId id="2147483741" r:id="rId47"/>
  </p:sldLayoutIdLst>
  <p:transition spd="med">
    <p:dissolv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mbria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mbria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mbria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mbr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276F8B"/>
        </a:buClr>
        <a:buSzPct val="14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276F8B"/>
        </a:buClr>
        <a:buSzPct val="14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276F8B"/>
        </a:buClr>
        <a:buSzPct val="145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rgbClr val="276F8B"/>
        </a:buClr>
        <a:buSzPct val="145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rgbClr val="276F8B"/>
        </a:buClr>
        <a:buSzPct val="145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000232" y="2500306"/>
            <a:ext cx="6699805" cy="2360071"/>
          </a:xfrm>
        </p:spPr>
        <p:txBody>
          <a:bodyPr/>
          <a:lstStyle/>
          <a:p>
            <a:r>
              <a:rPr lang="it-IT" sz="3600" b="1" dirty="0" smtClean="0">
                <a:solidFill>
                  <a:schemeClr val="accent6">
                    <a:lumMod val="50000"/>
                  </a:schemeClr>
                </a:solidFill>
              </a:rPr>
              <a:t>Didattica </a:t>
            </a:r>
            <a:r>
              <a:rPr lang="it-IT" sz="3600" b="1" dirty="0" err="1" smtClean="0">
                <a:solidFill>
                  <a:schemeClr val="accent6">
                    <a:lumMod val="50000"/>
                  </a:schemeClr>
                </a:solidFill>
              </a:rPr>
              <a:t>metacognitiva</a:t>
            </a:r>
            <a:endParaRPr lang="it-IT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Prof.ssa Paola Aiello</a:t>
            </a:r>
            <a:endParaRPr lang="it-I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magine 4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2214554"/>
            <a:ext cx="3429024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368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1000100" y="1857364"/>
            <a:ext cx="7929618" cy="224676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2600" b="1" dirty="0" smtClean="0">
                <a:solidFill>
                  <a:srgbClr val="002060"/>
                </a:solidFill>
              </a:rPr>
              <a:t> </a:t>
            </a:r>
            <a:r>
              <a:rPr lang="it-IT" sz="2600" dirty="0" smtClean="0">
                <a:solidFill>
                  <a:srgbClr val="002060"/>
                </a:solidFill>
              </a:rPr>
              <a:t>Capacità di riflettere sui propri processi mentali;</a:t>
            </a:r>
          </a:p>
          <a:p>
            <a:pPr algn="just"/>
            <a:endParaRPr lang="it-IT" sz="1200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it-IT" sz="2600" dirty="0" smtClean="0">
                <a:solidFill>
                  <a:srgbClr val="002060"/>
                </a:solidFill>
              </a:rPr>
              <a:t> Attento monitoraggio delle attività proposte;</a:t>
            </a:r>
          </a:p>
          <a:p>
            <a:pPr algn="just"/>
            <a:endParaRPr lang="it-IT" sz="1200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it-IT" sz="2600" dirty="0" smtClean="0">
                <a:solidFill>
                  <a:srgbClr val="002060"/>
                </a:solidFill>
              </a:rPr>
              <a:t> Modalità di discussione e di insegnamento reciproco;</a:t>
            </a:r>
          </a:p>
          <a:p>
            <a:pPr algn="just"/>
            <a:endParaRPr lang="it-IT" sz="1200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it-IT" sz="2600" dirty="0" smtClean="0">
                <a:solidFill>
                  <a:srgbClr val="002060"/>
                </a:solidFill>
              </a:rPr>
              <a:t> Modellamento dell’uso di strategie e dei vari compiti.</a:t>
            </a:r>
            <a:endParaRPr lang="it-IT" sz="2600" dirty="0">
              <a:solidFill>
                <a:srgbClr val="002060"/>
              </a:solidFill>
            </a:endParaRPr>
          </a:p>
        </p:txBody>
      </p:sp>
      <p:sp>
        <p:nvSpPr>
          <p:cNvPr id="8" name="Onda 1 7"/>
          <p:cNvSpPr/>
          <p:nvPr/>
        </p:nvSpPr>
        <p:spPr>
          <a:xfrm>
            <a:off x="1214414" y="285728"/>
            <a:ext cx="7286676" cy="1071570"/>
          </a:xfrm>
          <a:prstGeom prst="wave">
            <a:avLst>
              <a:gd name="adj1" fmla="val 11029"/>
              <a:gd name="adj2" fmla="val 216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Didattica </a:t>
            </a:r>
            <a:r>
              <a:rPr lang="it-IT" sz="3200" b="1" dirty="0" err="1" smtClean="0"/>
              <a:t>metacognitiva</a:t>
            </a:r>
            <a:endParaRPr lang="it-IT" sz="3200" b="1" dirty="0"/>
          </a:p>
        </p:txBody>
      </p:sp>
      <p:pic>
        <p:nvPicPr>
          <p:cNvPr id="9" name="Immagine 8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5143512"/>
            <a:ext cx="3028950" cy="1514475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3000364" y="4357694"/>
            <a:ext cx="41120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i="1" dirty="0" err="1" smtClean="0">
                <a:solidFill>
                  <a:srgbClr val="0070C0"/>
                </a:solidFill>
              </a:rPr>
              <a:t>Cornoldi</a:t>
            </a:r>
            <a:r>
              <a:rPr lang="it-IT" sz="2000" i="1" dirty="0" smtClean="0">
                <a:solidFill>
                  <a:srgbClr val="0070C0"/>
                </a:solidFill>
              </a:rPr>
              <a:t>, De Beni e Gruppo MT (2001)</a:t>
            </a:r>
            <a:endParaRPr lang="it-IT" sz="20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/>
          <p:cNvSpPr/>
          <p:nvPr/>
        </p:nvSpPr>
        <p:spPr>
          <a:xfrm>
            <a:off x="2357422" y="714356"/>
            <a:ext cx="5286412" cy="64294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Didattica </a:t>
            </a:r>
            <a:r>
              <a:rPr lang="it-IT" sz="3200" b="1" dirty="0" err="1" smtClean="0"/>
              <a:t>metacognitiva</a:t>
            </a:r>
            <a:endParaRPr lang="it-IT" sz="3200" b="1" dirty="0"/>
          </a:p>
        </p:txBody>
      </p:sp>
      <p:sp>
        <p:nvSpPr>
          <p:cNvPr id="5" name="Arrotonda angolo diagonale rettangolo 4"/>
          <p:cNvSpPr/>
          <p:nvPr/>
        </p:nvSpPr>
        <p:spPr>
          <a:xfrm>
            <a:off x="857224" y="2000240"/>
            <a:ext cx="8001056" cy="2357454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200" dirty="0" smtClean="0">
                <a:solidFill>
                  <a:srgbClr val="002060"/>
                </a:solidFill>
              </a:rPr>
              <a:t>La ricerca evidenzia che l’</a:t>
            </a:r>
            <a:r>
              <a:rPr lang="it-IT" sz="2200" b="1" dirty="0" smtClean="0">
                <a:solidFill>
                  <a:srgbClr val="002060"/>
                </a:solidFill>
              </a:rPr>
              <a:t>insegnamento a riflettere sulla mente</a:t>
            </a:r>
            <a:r>
              <a:rPr lang="it-IT" sz="2200" dirty="0" smtClean="0">
                <a:solidFill>
                  <a:srgbClr val="002060"/>
                </a:solidFill>
              </a:rPr>
              <a:t>, a  controllarla e a utilizzare efficacemente le strategie non solo produce </a:t>
            </a:r>
            <a:r>
              <a:rPr lang="it-IT" sz="2200" b="1" dirty="0" smtClean="0">
                <a:solidFill>
                  <a:srgbClr val="002060"/>
                </a:solidFill>
              </a:rPr>
              <a:t>prestazioni migliori</a:t>
            </a:r>
            <a:r>
              <a:rPr lang="it-IT" sz="2200" dirty="0" smtClean="0">
                <a:solidFill>
                  <a:srgbClr val="002060"/>
                </a:solidFill>
              </a:rPr>
              <a:t>, ma induce nel soggetto una più </a:t>
            </a:r>
            <a:r>
              <a:rPr lang="it-IT" sz="2200" b="1" dirty="0" smtClean="0">
                <a:solidFill>
                  <a:srgbClr val="002060"/>
                </a:solidFill>
              </a:rPr>
              <a:t>positiva attitudine verso il compito </a:t>
            </a:r>
            <a:r>
              <a:rPr lang="it-IT" sz="2200" dirty="0" smtClean="0">
                <a:solidFill>
                  <a:srgbClr val="002060"/>
                </a:solidFill>
              </a:rPr>
              <a:t>e una </a:t>
            </a:r>
            <a:r>
              <a:rPr lang="it-IT" sz="2200" b="1" dirty="0" smtClean="0">
                <a:solidFill>
                  <a:srgbClr val="002060"/>
                </a:solidFill>
              </a:rPr>
              <a:t>maggiore motivazione all’apprendimento</a:t>
            </a:r>
            <a:r>
              <a:rPr lang="it-IT" sz="2200" dirty="0" smtClean="0">
                <a:solidFill>
                  <a:srgbClr val="002060"/>
                </a:solidFill>
              </a:rPr>
              <a:t>.</a:t>
            </a:r>
            <a:endParaRPr lang="it-IT" sz="2200" b="1" dirty="0">
              <a:solidFill>
                <a:srgbClr val="00206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285852" y="4786322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dirty="0" err="1" smtClean="0">
                <a:solidFill>
                  <a:srgbClr val="0070C0"/>
                </a:solidFill>
              </a:rPr>
              <a:t>Cornoldi</a:t>
            </a:r>
            <a:r>
              <a:rPr lang="it-IT" i="1" dirty="0" smtClean="0">
                <a:solidFill>
                  <a:srgbClr val="0070C0"/>
                </a:solidFill>
              </a:rPr>
              <a:t> &amp; Caponi (1991); De Beni &amp; </a:t>
            </a:r>
            <a:r>
              <a:rPr lang="it-IT" i="1" dirty="0" err="1" smtClean="0">
                <a:solidFill>
                  <a:srgbClr val="0070C0"/>
                </a:solidFill>
              </a:rPr>
              <a:t>Pazzaglia</a:t>
            </a:r>
            <a:r>
              <a:rPr lang="it-IT" i="1" dirty="0" smtClean="0">
                <a:solidFill>
                  <a:srgbClr val="0070C0"/>
                </a:solidFill>
              </a:rPr>
              <a:t> (1991); </a:t>
            </a:r>
            <a:r>
              <a:rPr lang="it-IT" i="1" dirty="0" err="1" smtClean="0">
                <a:solidFill>
                  <a:srgbClr val="0070C0"/>
                </a:solidFill>
              </a:rPr>
              <a:t>Cornoldi</a:t>
            </a:r>
            <a:r>
              <a:rPr lang="it-IT" i="1" dirty="0" smtClean="0">
                <a:solidFill>
                  <a:srgbClr val="0070C0"/>
                </a:solidFill>
              </a:rPr>
              <a:t> </a:t>
            </a:r>
            <a:r>
              <a:rPr lang="it-IT" i="1" dirty="0" err="1" smtClean="0">
                <a:solidFill>
                  <a:srgbClr val="0070C0"/>
                </a:solidFill>
              </a:rPr>
              <a:t>et</a:t>
            </a:r>
            <a:r>
              <a:rPr lang="it-IT" i="1" dirty="0" smtClean="0">
                <a:solidFill>
                  <a:srgbClr val="0070C0"/>
                </a:solidFill>
              </a:rPr>
              <a:t> al. (1995)</a:t>
            </a:r>
            <a:endParaRPr lang="it-IT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2357422" y="285728"/>
            <a:ext cx="5286412" cy="64294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Didattica </a:t>
            </a:r>
            <a:r>
              <a:rPr lang="it-IT" sz="3200" b="1" dirty="0" err="1" smtClean="0"/>
              <a:t>metacognitiva</a:t>
            </a:r>
            <a:endParaRPr lang="it-IT" sz="3200" b="1" dirty="0"/>
          </a:p>
        </p:txBody>
      </p:sp>
      <p:sp>
        <p:nvSpPr>
          <p:cNvPr id="3" name="Rettangolo arrotondato 2"/>
          <p:cNvSpPr/>
          <p:nvPr/>
        </p:nvSpPr>
        <p:spPr>
          <a:xfrm>
            <a:off x="928662" y="1428736"/>
            <a:ext cx="8001056" cy="20717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200" dirty="0" smtClean="0">
                <a:solidFill>
                  <a:srgbClr val="002060"/>
                </a:solidFill>
              </a:rPr>
              <a:t>Un </a:t>
            </a:r>
            <a:r>
              <a:rPr lang="it-IT" sz="2200" b="1" dirty="0" smtClean="0">
                <a:solidFill>
                  <a:srgbClr val="002060"/>
                </a:solidFill>
              </a:rPr>
              <a:t>buon insegnante di strategie </a:t>
            </a:r>
            <a:r>
              <a:rPr lang="it-IT" sz="2200" dirty="0" smtClean="0">
                <a:solidFill>
                  <a:srgbClr val="002060"/>
                </a:solidFill>
              </a:rPr>
              <a:t>è colui che ha sviluppato ed ha interiorizzato un modello </a:t>
            </a:r>
            <a:r>
              <a:rPr lang="it-IT" sz="2200" dirty="0" err="1" smtClean="0">
                <a:solidFill>
                  <a:srgbClr val="002060"/>
                </a:solidFill>
              </a:rPr>
              <a:t>metacognitivo</a:t>
            </a:r>
            <a:r>
              <a:rPr lang="it-IT" sz="2200" dirty="0" smtClean="0">
                <a:solidFill>
                  <a:srgbClr val="002060"/>
                </a:solidFill>
              </a:rPr>
              <a:t> complesso, che è convinto dell’efficacia dell’utilizzo di strategie e si propone di creare questo </a:t>
            </a:r>
            <a:r>
              <a:rPr lang="it-IT" sz="2200" b="1" dirty="0" smtClean="0">
                <a:solidFill>
                  <a:srgbClr val="002060"/>
                </a:solidFill>
              </a:rPr>
              <a:t>atteggiamento strategico generale anche nei suoi alunni</a:t>
            </a:r>
            <a:r>
              <a:rPr lang="it-IT" sz="2200" dirty="0" smtClean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928662" y="3786190"/>
            <a:ext cx="8001056" cy="214314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200" dirty="0" smtClean="0">
                <a:solidFill>
                  <a:srgbClr val="002060"/>
                </a:solidFill>
              </a:rPr>
              <a:t>È essenziale che gli insegnanti aiutino gli studenti a </a:t>
            </a:r>
            <a:r>
              <a:rPr lang="it-IT" sz="2200" b="1" dirty="0" smtClean="0">
                <a:solidFill>
                  <a:srgbClr val="002060"/>
                </a:solidFill>
              </a:rPr>
              <a:t>generalizzare a nuove situazioni le strategie che via via acquisiscono</a:t>
            </a:r>
            <a:r>
              <a:rPr lang="it-IT" sz="2200" dirty="0" smtClean="0">
                <a:solidFill>
                  <a:srgbClr val="002060"/>
                </a:solidFill>
              </a:rPr>
              <a:t>. Sollecitare la generalizzazione produce, infatti, l’effetto di incoraggiare un’</a:t>
            </a:r>
            <a:r>
              <a:rPr lang="it-IT" sz="2200" b="1" dirty="0" smtClean="0">
                <a:solidFill>
                  <a:srgbClr val="002060"/>
                </a:solidFill>
              </a:rPr>
              <a:t>elaborazione riflessiva e pianificata</a:t>
            </a:r>
            <a:r>
              <a:rPr lang="it-IT" sz="2200" dirty="0" smtClean="0">
                <a:solidFill>
                  <a:srgbClr val="002060"/>
                </a:solidFill>
              </a:rPr>
              <a:t>. Una strategia insegnata in modo appropriato continuerà a essere utilizzata nei compiti successivi anche se in forma modificata.</a:t>
            </a:r>
          </a:p>
        </p:txBody>
      </p:sp>
      <p:sp>
        <p:nvSpPr>
          <p:cNvPr id="6" name="Rettangolo 5"/>
          <p:cNvSpPr/>
          <p:nvPr/>
        </p:nvSpPr>
        <p:spPr>
          <a:xfrm>
            <a:off x="1571604" y="6215082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dirty="0" smtClean="0">
                <a:solidFill>
                  <a:srgbClr val="0070C0"/>
                </a:solidFill>
              </a:rPr>
              <a:t>Friso, Drusi &amp; </a:t>
            </a:r>
            <a:r>
              <a:rPr lang="it-IT" i="1" dirty="0" err="1" smtClean="0">
                <a:solidFill>
                  <a:srgbClr val="0070C0"/>
                </a:solidFill>
              </a:rPr>
              <a:t>Cornoldi</a:t>
            </a:r>
            <a:r>
              <a:rPr lang="it-IT" i="1" dirty="0" smtClean="0">
                <a:solidFill>
                  <a:srgbClr val="0070C0"/>
                </a:solidFill>
              </a:rPr>
              <a:t> (2013)</a:t>
            </a:r>
            <a:endParaRPr lang="it-IT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2357422" y="285728"/>
            <a:ext cx="5286412" cy="64294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Didattica </a:t>
            </a:r>
            <a:r>
              <a:rPr lang="it-IT" sz="3200" b="1" dirty="0" err="1" smtClean="0"/>
              <a:t>metacognitiva</a:t>
            </a:r>
            <a:endParaRPr lang="it-IT" sz="3200" b="1" dirty="0"/>
          </a:p>
        </p:txBody>
      </p:sp>
      <p:sp>
        <p:nvSpPr>
          <p:cNvPr id="6" name="Rettangolo 5"/>
          <p:cNvSpPr/>
          <p:nvPr/>
        </p:nvSpPr>
        <p:spPr>
          <a:xfrm>
            <a:off x="928662" y="1428736"/>
            <a:ext cx="77153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600" dirty="0" smtClean="0">
                <a:solidFill>
                  <a:srgbClr val="002060"/>
                </a:solidFill>
              </a:rPr>
              <a:t>Un aspetto rilevante è lo sviluppo della capacità di</a:t>
            </a:r>
            <a:endParaRPr lang="it-IT" sz="2600" dirty="0">
              <a:solidFill>
                <a:srgbClr val="00206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928662" y="3714752"/>
            <a:ext cx="79296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Un </a:t>
            </a:r>
            <a:r>
              <a:rPr lang="it-IT" sz="2600" b="1" dirty="0" smtClean="0">
                <a:solidFill>
                  <a:srgbClr val="002060"/>
                </a:solidFill>
              </a:rPr>
              <a:t>processo </a:t>
            </a:r>
            <a:r>
              <a:rPr lang="it-IT" sz="2600" b="1" dirty="0" err="1" smtClean="0">
                <a:solidFill>
                  <a:srgbClr val="002060"/>
                </a:solidFill>
              </a:rPr>
              <a:t>autodirettivo</a:t>
            </a:r>
            <a:r>
              <a:rPr lang="it-IT" sz="2600" b="1" dirty="0" smtClean="0">
                <a:solidFill>
                  <a:srgbClr val="002060"/>
                </a:solidFill>
              </a:rPr>
              <a:t> </a:t>
            </a:r>
            <a:r>
              <a:rPr lang="it-IT" sz="2600" dirty="0" smtClean="0">
                <a:solidFill>
                  <a:srgbClr val="002060"/>
                </a:solidFill>
              </a:rPr>
              <a:t>in virtù del quale lo studente converte le proprie abilità mentali in competenze di apprendimento, inteso in termini di </a:t>
            </a:r>
            <a:r>
              <a:rPr lang="it-IT" sz="2600" b="1" dirty="0" smtClean="0">
                <a:solidFill>
                  <a:srgbClr val="002060"/>
                </a:solidFill>
              </a:rPr>
              <a:t>processo proattivo ed autonomo</a:t>
            </a:r>
            <a:r>
              <a:rPr lang="it-IT" sz="2600" dirty="0" smtClean="0">
                <a:solidFill>
                  <a:srgbClr val="002060"/>
                </a:solidFill>
              </a:rPr>
              <a:t>, piuttosto che come risposta alle stimolazioni dell’insegnante</a:t>
            </a:r>
          </a:p>
        </p:txBody>
      </p:sp>
      <p:cxnSp>
        <p:nvCxnSpPr>
          <p:cNvPr id="10" name="Connettore 2 9"/>
          <p:cNvCxnSpPr/>
          <p:nvPr/>
        </p:nvCxnSpPr>
        <p:spPr>
          <a:xfrm rot="5400000">
            <a:off x="4287042" y="2356636"/>
            <a:ext cx="571504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143240" y="2857496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AUTOREGOLAZIONE</a:t>
            </a:r>
            <a:endParaRPr lang="it-IT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571604" y="6215082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dirty="0" smtClean="0">
                <a:solidFill>
                  <a:srgbClr val="0070C0"/>
                </a:solidFill>
              </a:rPr>
              <a:t>De Simone, </a:t>
            </a:r>
            <a:r>
              <a:rPr lang="it-IT" i="1" dirty="0" err="1" smtClean="0">
                <a:solidFill>
                  <a:srgbClr val="0070C0"/>
                </a:solidFill>
              </a:rPr>
              <a:t>Scassillo</a:t>
            </a:r>
            <a:r>
              <a:rPr lang="it-IT" i="1" dirty="0" smtClean="0">
                <a:solidFill>
                  <a:srgbClr val="0070C0"/>
                </a:solidFill>
              </a:rPr>
              <a:t> &amp; </a:t>
            </a:r>
            <a:r>
              <a:rPr lang="it-IT" i="1" dirty="0" err="1" smtClean="0">
                <a:solidFill>
                  <a:srgbClr val="0070C0"/>
                </a:solidFill>
              </a:rPr>
              <a:t>Strollo</a:t>
            </a:r>
            <a:r>
              <a:rPr lang="it-IT" i="1" dirty="0" smtClean="0">
                <a:solidFill>
                  <a:srgbClr val="0070C0"/>
                </a:solidFill>
              </a:rPr>
              <a:t> (2015)</a:t>
            </a:r>
            <a:endParaRPr lang="it-IT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2357422" y="285728"/>
            <a:ext cx="5286412" cy="64294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Didattica </a:t>
            </a:r>
            <a:r>
              <a:rPr lang="it-IT" sz="3200" b="1" dirty="0" err="1" smtClean="0"/>
              <a:t>metacognitiva</a:t>
            </a:r>
            <a:endParaRPr lang="it-IT" sz="3200" b="1" dirty="0"/>
          </a:p>
        </p:txBody>
      </p:sp>
      <p:sp>
        <p:nvSpPr>
          <p:cNvPr id="3" name="Rettangolo 2"/>
          <p:cNvSpPr/>
          <p:nvPr/>
        </p:nvSpPr>
        <p:spPr>
          <a:xfrm>
            <a:off x="857224" y="1928802"/>
            <a:ext cx="807249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Le operazioni  di </a:t>
            </a:r>
            <a:r>
              <a:rPr lang="it-IT" sz="2600" b="1" dirty="0" smtClean="0">
                <a:solidFill>
                  <a:srgbClr val="002060"/>
                </a:solidFill>
              </a:rPr>
              <a:t>autoregolazione</a:t>
            </a:r>
            <a:r>
              <a:rPr lang="it-IT" sz="2600" dirty="0" smtClean="0">
                <a:solidFill>
                  <a:srgbClr val="002060"/>
                </a:solidFill>
              </a:rPr>
              <a:t> possono essere raggruppate in </a:t>
            </a:r>
            <a:r>
              <a:rPr lang="it-IT" sz="2600" b="1" dirty="0" smtClean="0">
                <a:solidFill>
                  <a:srgbClr val="002060"/>
                </a:solidFill>
              </a:rPr>
              <a:t>cinque categorie</a:t>
            </a:r>
            <a:r>
              <a:rPr lang="it-IT" sz="2600" dirty="0" smtClean="0">
                <a:solidFill>
                  <a:srgbClr val="002060"/>
                </a:solidFill>
              </a:rPr>
              <a:t>:</a:t>
            </a:r>
          </a:p>
          <a:p>
            <a:pPr algn="just"/>
            <a:endParaRPr lang="it-IT" dirty="0" smtClean="0">
              <a:solidFill>
                <a:srgbClr val="002060"/>
              </a:solidFill>
            </a:endParaRPr>
          </a:p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1. </a:t>
            </a:r>
            <a:r>
              <a:rPr lang="it-IT" sz="2600" i="1" dirty="0" smtClean="0">
                <a:solidFill>
                  <a:srgbClr val="002060"/>
                </a:solidFill>
              </a:rPr>
              <a:t>orientarsi rispetto al compito</a:t>
            </a:r>
            <a:r>
              <a:rPr lang="it-IT" sz="2600" dirty="0" smtClean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2. </a:t>
            </a:r>
            <a:r>
              <a:rPr lang="it-IT" sz="2600" i="1" dirty="0" smtClean="0">
                <a:solidFill>
                  <a:srgbClr val="002060"/>
                </a:solidFill>
              </a:rPr>
              <a:t>prevedere i risultati della propria prestazione</a:t>
            </a:r>
            <a:r>
              <a:rPr lang="it-IT" sz="2600" dirty="0" smtClean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3. </a:t>
            </a:r>
            <a:r>
              <a:rPr lang="it-IT" sz="2600" i="1" dirty="0" smtClean="0">
                <a:solidFill>
                  <a:srgbClr val="002060"/>
                </a:solidFill>
              </a:rPr>
              <a:t>elaborare piani operativi</a:t>
            </a:r>
            <a:r>
              <a:rPr lang="it-IT" sz="2600" dirty="0" smtClean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4. </a:t>
            </a:r>
            <a:r>
              <a:rPr lang="it-IT" sz="2600" i="1" dirty="0" smtClean="0">
                <a:solidFill>
                  <a:srgbClr val="002060"/>
                </a:solidFill>
              </a:rPr>
              <a:t>monitorare l’andamento del processo</a:t>
            </a:r>
            <a:r>
              <a:rPr lang="it-IT" sz="2600" dirty="0" smtClean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5. </a:t>
            </a:r>
            <a:r>
              <a:rPr lang="it-IT" sz="2600" i="1" dirty="0" smtClean="0">
                <a:solidFill>
                  <a:srgbClr val="002060"/>
                </a:solidFill>
              </a:rPr>
              <a:t>valutare l’efficacia delle strategie seguite</a:t>
            </a:r>
            <a:r>
              <a:rPr lang="it-IT" sz="2600" dirty="0" smtClean="0">
                <a:solidFill>
                  <a:srgbClr val="002060"/>
                </a:solidFill>
              </a:rPr>
              <a:t>.</a:t>
            </a:r>
            <a:endParaRPr lang="it-IT" sz="2600" dirty="0">
              <a:solidFill>
                <a:srgbClr val="00206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28728" y="5643578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dirty="0" smtClean="0">
                <a:solidFill>
                  <a:srgbClr val="0070C0"/>
                </a:solidFill>
              </a:rPr>
              <a:t>De Simone, </a:t>
            </a:r>
            <a:r>
              <a:rPr lang="it-IT" i="1" dirty="0" err="1" smtClean="0">
                <a:solidFill>
                  <a:srgbClr val="0070C0"/>
                </a:solidFill>
              </a:rPr>
              <a:t>Scassillo</a:t>
            </a:r>
            <a:r>
              <a:rPr lang="it-IT" i="1" dirty="0" smtClean="0">
                <a:solidFill>
                  <a:srgbClr val="0070C0"/>
                </a:solidFill>
              </a:rPr>
              <a:t> &amp; </a:t>
            </a:r>
            <a:r>
              <a:rPr lang="it-IT" i="1" dirty="0" err="1" smtClean="0">
                <a:solidFill>
                  <a:srgbClr val="0070C0"/>
                </a:solidFill>
              </a:rPr>
              <a:t>Strollo</a:t>
            </a:r>
            <a:r>
              <a:rPr lang="it-IT" i="1" dirty="0" smtClean="0">
                <a:solidFill>
                  <a:srgbClr val="0070C0"/>
                </a:solidFill>
              </a:rPr>
              <a:t> (2015)</a:t>
            </a:r>
            <a:endParaRPr lang="it-IT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1000100" y="1643050"/>
            <a:ext cx="7858180" cy="43577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I </a:t>
            </a:r>
            <a:r>
              <a:rPr lang="it-IT" sz="2600" b="1" dirty="0" smtClean="0">
                <a:solidFill>
                  <a:srgbClr val="002060"/>
                </a:solidFill>
              </a:rPr>
              <a:t>progetti operativi </a:t>
            </a:r>
            <a:r>
              <a:rPr lang="it-IT" sz="2600" dirty="0" smtClean="0">
                <a:solidFill>
                  <a:srgbClr val="002060"/>
                </a:solidFill>
              </a:rPr>
              <a:t>elaborati per sviluppare la </a:t>
            </a:r>
            <a:r>
              <a:rPr lang="it-IT" sz="2600" dirty="0" err="1" smtClean="0">
                <a:solidFill>
                  <a:srgbClr val="002060"/>
                </a:solidFill>
              </a:rPr>
              <a:t>metacognizione</a:t>
            </a:r>
            <a:r>
              <a:rPr lang="it-IT" sz="2600" dirty="0" smtClean="0">
                <a:solidFill>
                  <a:srgbClr val="002060"/>
                </a:solidFill>
              </a:rPr>
              <a:t> hanno, in molti casi, il limite di essere troppo </a:t>
            </a:r>
            <a:r>
              <a:rPr lang="it-IT" sz="2600" b="1" dirty="0" smtClean="0">
                <a:solidFill>
                  <a:srgbClr val="002060"/>
                </a:solidFill>
              </a:rPr>
              <a:t>vasti e impegnativi </a:t>
            </a:r>
            <a:r>
              <a:rPr lang="it-IT" sz="2600" dirty="0" smtClean="0">
                <a:solidFill>
                  <a:srgbClr val="002060"/>
                </a:solidFill>
              </a:rPr>
              <a:t>e, quindi, di non poter essere inseriti facilmente in una programmazione didattica già carica di impegno. Per questa ragione,</a:t>
            </a:r>
          </a:p>
          <a:p>
            <a:pPr algn="just"/>
            <a:r>
              <a:rPr lang="it-IT" sz="2600" dirty="0" smtClean="0">
                <a:solidFill>
                  <a:srgbClr val="002060"/>
                </a:solidFill>
              </a:rPr>
              <a:t>Nel </a:t>
            </a:r>
            <a:r>
              <a:rPr lang="it-IT" sz="2600" b="1" dirty="0" smtClean="0">
                <a:solidFill>
                  <a:srgbClr val="002060"/>
                </a:solidFill>
              </a:rPr>
              <a:t>2006</a:t>
            </a:r>
            <a:r>
              <a:rPr lang="it-IT" sz="2600" dirty="0" smtClean="0">
                <a:solidFill>
                  <a:srgbClr val="002060"/>
                </a:solidFill>
              </a:rPr>
              <a:t> Friso, Palladino e </a:t>
            </a:r>
            <a:r>
              <a:rPr lang="it-IT" sz="2600" dirty="0" err="1" smtClean="0">
                <a:solidFill>
                  <a:srgbClr val="002060"/>
                </a:solidFill>
              </a:rPr>
              <a:t>Cornoldi</a:t>
            </a:r>
            <a:r>
              <a:rPr lang="it-IT" sz="2600" dirty="0" smtClean="0">
                <a:solidFill>
                  <a:srgbClr val="002060"/>
                </a:solidFill>
              </a:rPr>
              <a:t> hanno elaborato un programma più semplice e preliminare di </a:t>
            </a:r>
            <a:r>
              <a:rPr lang="it-IT" sz="2600" b="1" i="1" dirty="0" smtClean="0">
                <a:solidFill>
                  <a:srgbClr val="002060"/>
                </a:solidFill>
              </a:rPr>
              <a:t>Avviamento alla </a:t>
            </a:r>
            <a:r>
              <a:rPr lang="it-IT" sz="2600" b="1" i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600" i="1" dirty="0" smtClean="0">
                <a:solidFill>
                  <a:srgbClr val="002060"/>
                </a:solidFill>
              </a:rPr>
              <a:t>, </a:t>
            </a:r>
            <a:r>
              <a:rPr lang="it-IT" sz="2600" dirty="0" smtClean="0">
                <a:solidFill>
                  <a:srgbClr val="002060"/>
                </a:solidFill>
              </a:rPr>
              <a:t>che presenta un numero limitato di attività per ciascuno dei grandi temi </a:t>
            </a:r>
            <a:r>
              <a:rPr lang="it-IT" sz="2600" dirty="0" err="1" smtClean="0">
                <a:solidFill>
                  <a:srgbClr val="002060"/>
                </a:solidFill>
              </a:rPr>
              <a:t>metacognitivi</a:t>
            </a:r>
            <a:r>
              <a:rPr lang="it-IT" sz="2600" dirty="0" smtClean="0">
                <a:solidFill>
                  <a:srgbClr val="002060"/>
                </a:solidFill>
              </a:rPr>
              <a:t>.</a:t>
            </a:r>
            <a:endParaRPr lang="it-IT" sz="2600" dirty="0">
              <a:solidFill>
                <a:srgbClr val="00206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2357422" y="500042"/>
            <a:ext cx="5286412" cy="64294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Didattica </a:t>
            </a:r>
            <a:r>
              <a:rPr lang="it-IT" sz="3200" b="1" dirty="0" err="1" smtClean="0"/>
              <a:t>metacognitiva</a:t>
            </a:r>
            <a:endParaRPr lang="it-IT" sz="3200" b="1" dirty="0"/>
          </a:p>
        </p:txBody>
      </p:sp>
      <p:sp>
        <p:nvSpPr>
          <p:cNvPr id="7" name="Rettangolo 6"/>
          <p:cNvSpPr/>
          <p:nvPr/>
        </p:nvSpPr>
        <p:spPr>
          <a:xfrm>
            <a:off x="1571604" y="6215082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dirty="0" smtClean="0">
                <a:solidFill>
                  <a:srgbClr val="0070C0"/>
                </a:solidFill>
              </a:rPr>
              <a:t>De Simone, </a:t>
            </a:r>
            <a:r>
              <a:rPr lang="it-IT" i="1" dirty="0" err="1" smtClean="0">
                <a:solidFill>
                  <a:srgbClr val="0070C0"/>
                </a:solidFill>
              </a:rPr>
              <a:t>Scassillo</a:t>
            </a:r>
            <a:r>
              <a:rPr lang="it-IT" i="1" dirty="0" smtClean="0">
                <a:solidFill>
                  <a:srgbClr val="0070C0"/>
                </a:solidFill>
              </a:rPr>
              <a:t> &amp; </a:t>
            </a:r>
            <a:r>
              <a:rPr lang="it-IT" i="1" dirty="0" err="1" smtClean="0">
                <a:solidFill>
                  <a:srgbClr val="0070C0"/>
                </a:solidFill>
              </a:rPr>
              <a:t>Strollo</a:t>
            </a:r>
            <a:r>
              <a:rPr lang="it-IT" i="1" dirty="0" smtClean="0">
                <a:solidFill>
                  <a:srgbClr val="0070C0"/>
                </a:solidFill>
              </a:rPr>
              <a:t> (2015)</a:t>
            </a:r>
            <a:endParaRPr lang="it-IT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071538" y="285728"/>
            <a:ext cx="771530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700" b="1" dirty="0" smtClean="0">
                <a:solidFill>
                  <a:srgbClr val="002060"/>
                </a:solidFill>
              </a:rPr>
              <a:t>Avviamento alla </a:t>
            </a:r>
            <a:r>
              <a:rPr lang="it-IT" sz="2700" b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7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it-IT" sz="2400" i="1" dirty="0" smtClean="0">
                <a:solidFill>
                  <a:srgbClr val="002060"/>
                </a:solidFill>
              </a:rPr>
              <a:t>(Friso, Palladino &amp; </a:t>
            </a:r>
            <a:r>
              <a:rPr lang="it-IT" sz="2400" i="1" dirty="0" err="1" smtClean="0">
                <a:solidFill>
                  <a:srgbClr val="002060"/>
                </a:solidFill>
              </a:rPr>
              <a:t>Cornoldi</a:t>
            </a:r>
            <a:r>
              <a:rPr lang="it-IT" sz="2400" i="1" dirty="0" smtClean="0">
                <a:solidFill>
                  <a:srgbClr val="002060"/>
                </a:solidFill>
              </a:rPr>
              <a:t>, 2006)</a:t>
            </a:r>
            <a:endParaRPr lang="it-IT" sz="2400" i="1" dirty="0">
              <a:solidFill>
                <a:srgbClr val="00206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71472" y="1357298"/>
            <a:ext cx="8215370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dirty="0" smtClean="0">
                <a:solidFill>
                  <a:srgbClr val="002060"/>
                </a:solidFill>
              </a:rPr>
              <a:t>Il programma  è strutturato in </a:t>
            </a:r>
            <a:r>
              <a:rPr lang="it-IT" sz="2400" b="1" dirty="0" smtClean="0">
                <a:solidFill>
                  <a:srgbClr val="002060"/>
                </a:solidFill>
              </a:rPr>
              <a:t>quattro aree</a:t>
            </a:r>
            <a:r>
              <a:rPr lang="it-IT" sz="2400" dirty="0" smtClean="0">
                <a:solidFill>
                  <a:srgbClr val="002060"/>
                </a:solidFill>
              </a:rPr>
              <a:t>: </a:t>
            </a:r>
            <a:r>
              <a:rPr lang="it-IT" sz="2400" i="1" dirty="0" smtClean="0">
                <a:solidFill>
                  <a:srgbClr val="002060"/>
                </a:solidFill>
              </a:rPr>
              <a:t>Riflettere sulla mente</a:t>
            </a:r>
            <a:r>
              <a:rPr lang="it-IT" sz="2400" dirty="0" smtClean="0">
                <a:solidFill>
                  <a:srgbClr val="002060"/>
                </a:solidFill>
              </a:rPr>
              <a:t>; </a:t>
            </a:r>
            <a:r>
              <a:rPr lang="it-IT" sz="2400" i="1" dirty="0" smtClean="0">
                <a:solidFill>
                  <a:srgbClr val="002060"/>
                </a:solidFill>
              </a:rPr>
              <a:t>La mente in azione; Controllare la mente</a:t>
            </a:r>
            <a:r>
              <a:rPr lang="it-IT" sz="2400" dirty="0" smtClean="0">
                <a:solidFill>
                  <a:srgbClr val="002060"/>
                </a:solidFill>
              </a:rPr>
              <a:t>; </a:t>
            </a:r>
            <a:r>
              <a:rPr lang="it-IT" sz="2400" i="1" dirty="0" smtClean="0">
                <a:solidFill>
                  <a:srgbClr val="002060"/>
                </a:solidFill>
              </a:rPr>
              <a:t>Credere nella mente</a:t>
            </a:r>
            <a:r>
              <a:rPr lang="it-IT" sz="24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it-IT" sz="2400" dirty="0" smtClean="0">
                <a:solidFill>
                  <a:srgbClr val="002060"/>
                </a:solidFill>
              </a:rPr>
              <a:t>Per ognuna di esse sono previste delle </a:t>
            </a:r>
            <a:r>
              <a:rPr lang="it-IT" sz="2400" b="1" dirty="0" smtClean="0">
                <a:solidFill>
                  <a:srgbClr val="002060"/>
                </a:solidFill>
              </a:rPr>
              <a:t>attività</a:t>
            </a:r>
            <a:r>
              <a:rPr lang="it-IT" sz="2400" dirty="0" smtClean="0">
                <a:solidFill>
                  <a:srgbClr val="002060"/>
                </a:solidFill>
              </a:rPr>
              <a:t> presentate in ordine di </a:t>
            </a:r>
            <a:r>
              <a:rPr lang="it-IT" sz="2400" b="1" dirty="0" smtClean="0">
                <a:solidFill>
                  <a:srgbClr val="002060"/>
                </a:solidFill>
              </a:rPr>
              <a:t>difficoltà crescente</a:t>
            </a:r>
            <a:r>
              <a:rPr lang="it-IT" sz="2400" dirty="0" smtClean="0">
                <a:solidFill>
                  <a:srgbClr val="002060"/>
                </a:solidFill>
              </a:rPr>
              <a:t>. Le schede prevedono in generale un momento di introduzione dell’argomento, che può avvalersi anche di una specifica attività in cui l’allievo si trova direttamente impegnato, e un momento successivo di riflessione e di discussione in riferimento ai quesiti esaminati.</a:t>
            </a:r>
          </a:p>
          <a:p>
            <a:pPr algn="just"/>
            <a:r>
              <a:rPr lang="it-IT" sz="2400" dirty="0" smtClean="0">
                <a:solidFill>
                  <a:srgbClr val="002060"/>
                </a:solidFill>
              </a:rPr>
              <a:t>Come tutti i materiali </a:t>
            </a:r>
            <a:r>
              <a:rPr lang="it-IT" sz="2400" dirty="0" err="1" smtClean="0">
                <a:solidFill>
                  <a:srgbClr val="002060"/>
                </a:solidFill>
              </a:rPr>
              <a:t>metacognitivi</a:t>
            </a:r>
            <a:r>
              <a:rPr lang="it-IT" sz="2400" dirty="0" smtClean="0">
                <a:solidFill>
                  <a:srgbClr val="002060"/>
                </a:solidFill>
              </a:rPr>
              <a:t>, il </a:t>
            </a:r>
            <a:r>
              <a:rPr lang="it-IT" sz="2400" b="1" dirty="0" smtClean="0">
                <a:solidFill>
                  <a:srgbClr val="002060"/>
                </a:solidFill>
              </a:rPr>
              <a:t>valore di ogni scheda </a:t>
            </a:r>
            <a:r>
              <a:rPr lang="it-IT" sz="2400" dirty="0" smtClean="0">
                <a:solidFill>
                  <a:srgbClr val="002060"/>
                </a:solidFill>
              </a:rPr>
              <a:t>sta nel </a:t>
            </a:r>
            <a:r>
              <a:rPr lang="it-IT" sz="2400" b="1" dirty="0" smtClean="0">
                <a:solidFill>
                  <a:srgbClr val="002060"/>
                </a:solidFill>
              </a:rPr>
              <a:t>processo che essa scatena</a:t>
            </a:r>
            <a:r>
              <a:rPr lang="it-IT" sz="2400" dirty="0" smtClean="0">
                <a:solidFill>
                  <a:srgbClr val="002060"/>
                </a:solidFill>
              </a:rPr>
              <a:t>, nella </a:t>
            </a:r>
            <a:r>
              <a:rPr lang="it-IT" sz="2400" b="1" dirty="0" smtClean="0">
                <a:solidFill>
                  <a:srgbClr val="002060"/>
                </a:solidFill>
              </a:rPr>
              <a:t>riflessione che genera </a:t>
            </a:r>
            <a:r>
              <a:rPr lang="it-IT" sz="2400" dirty="0" smtClean="0">
                <a:solidFill>
                  <a:srgbClr val="002060"/>
                </a:solidFill>
              </a:rPr>
              <a:t>e nello </a:t>
            </a:r>
            <a:r>
              <a:rPr lang="it-IT" sz="2400" b="1" dirty="0" smtClean="0">
                <a:solidFill>
                  <a:srgbClr val="002060"/>
                </a:solidFill>
              </a:rPr>
              <a:t>stimolo alla consapevolezza e alla flessibilità</a:t>
            </a:r>
            <a:r>
              <a:rPr lang="it-IT" sz="2400" dirty="0" smtClean="0">
                <a:solidFill>
                  <a:srgbClr val="002060"/>
                </a:solidFill>
              </a:rPr>
              <a:t>, nonché nello </a:t>
            </a:r>
            <a:r>
              <a:rPr lang="it-IT" sz="2400" b="1" dirty="0" smtClean="0">
                <a:solidFill>
                  <a:srgbClr val="002060"/>
                </a:solidFill>
              </a:rPr>
              <a:t>sviluppo della conoscenza di nuove strategie di azione-apprendimento</a:t>
            </a:r>
            <a:r>
              <a:rPr lang="it-IT" sz="2400" dirty="0" smtClean="0">
                <a:solidFill>
                  <a:srgbClr val="002060"/>
                </a:solidFill>
              </a:rPr>
              <a:t>.</a:t>
            </a:r>
            <a:endParaRPr lang="it-IT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1643050"/>
            <a:ext cx="77153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>
                <a:solidFill>
                  <a:srgbClr val="002060"/>
                </a:solidFill>
              </a:rPr>
              <a:t>Il programma prevede anche l’uso del questionario</a:t>
            </a:r>
            <a:endParaRPr lang="it-IT" sz="2200" dirty="0">
              <a:solidFill>
                <a:srgbClr val="00206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71538" y="285728"/>
            <a:ext cx="771530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700" b="1" dirty="0" smtClean="0">
                <a:solidFill>
                  <a:srgbClr val="002060"/>
                </a:solidFill>
              </a:rPr>
              <a:t>Avviamento alla </a:t>
            </a:r>
            <a:r>
              <a:rPr lang="it-IT" sz="2700" b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7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it-IT" sz="2400" i="1" dirty="0" smtClean="0">
                <a:solidFill>
                  <a:srgbClr val="002060"/>
                </a:solidFill>
              </a:rPr>
              <a:t>(Friso, Palladino &amp; </a:t>
            </a:r>
            <a:r>
              <a:rPr lang="it-IT" sz="2400" i="1" dirty="0" err="1" smtClean="0">
                <a:solidFill>
                  <a:srgbClr val="002060"/>
                </a:solidFill>
              </a:rPr>
              <a:t>Cornoldi</a:t>
            </a:r>
            <a:r>
              <a:rPr lang="it-IT" sz="2400" i="1" dirty="0" smtClean="0">
                <a:solidFill>
                  <a:srgbClr val="002060"/>
                </a:solidFill>
              </a:rPr>
              <a:t>, 2006)</a:t>
            </a:r>
            <a:endParaRPr lang="it-IT" sz="2400" i="1" dirty="0">
              <a:solidFill>
                <a:srgbClr val="00206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3857628"/>
            <a:ext cx="78581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200" dirty="0" smtClean="0">
                <a:solidFill>
                  <a:srgbClr val="002060"/>
                </a:solidFill>
              </a:rPr>
              <a:t>che permette di cogliere una </a:t>
            </a:r>
            <a:r>
              <a:rPr lang="it-IT" sz="2200" b="1" dirty="0" smtClean="0">
                <a:solidFill>
                  <a:srgbClr val="002060"/>
                </a:solidFill>
              </a:rPr>
              <a:t>valutazione iniziale del livello </a:t>
            </a:r>
            <a:r>
              <a:rPr lang="it-IT" sz="2200" b="1" dirty="0" err="1" smtClean="0">
                <a:solidFill>
                  <a:srgbClr val="002060"/>
                </a:solidFill>
              </a:rPr>
              <a:t>metacognitivo</a:t>
            </a:r>
            <a:r>
              <a:rPr lang="it-IT" sz="2200" b="1" dirty="0" smtClean="0">
                <a:solidFill>
                  <a:srgbClr val="002060"/>
                </a:solidFill>
              </a:rPr>
              <a:t> </a:t>
            </a:r>
            <a:r>
              <a:rPr lang="it-IT" sz="2200" dirty="0" smtClean="0">
                <a:solidFill>
                  <a:srgbClr val="002060"/>
                </a:solidFill>
              </a:rPr>
              <a:t>posseduto dai bambini e di </a:t>
            </a:r>
            <a:r>
              <a:rPr lang="it-IT" sz="2200" b="1" dirty="0" smtClean="0">
                <a:solidFill>
                  <a:srgbClr val="002060"/>
                </a:solidFill>
              </a:rPr>
              <a:t>stimare gli effetti del programma </a:t>
            </a:r>
            <a:r>
              <a:rPr lang="it-IT" sz="2200" dirty="0" smtClean="0">
                <a:solidFill>
                  <a:srgbClr val="002060"/>
                </a:solidFill>
              </a:rPr>
              <a:t>(si presta anche ad una </a:t>
            </a:r>
            <a:r>
              <a:rPr lang="it-IT" sz="2200" dirty="0" err="1" smtClean="0">
                <a:solidFill>
                  <a:srgbClr val="002060"/>
                </a:solidFill>
              </a:rPr>
              <a:t>sommistrazione</a:t>
            </a:r>
            <a:r>
              <a:rPr lang="it-IT" sz="2200" dirty="0" smtClean="0">
                <a:solidFill>
                  <a:srgbClr val="002060"/>
                </a:solidFill>
              </a:rPr>
              <a:t> indipendente). Gli item stimolano una </a:t>
            </a:r>
            <a:r>
              <a:rPr lang="it-IT" sz="2200" b="1" dirty="0" smtClean="0">
                <a:solidFill>
                  <a:srgbClr val="002060"/>
                </a:solidFill>
              </a:rPr>
              <a:t>riflessione sul mondo mentale </a:t>
            </a:r>
            <a:r>
              <a:rPr lang="it-IT" sz="2200" dirty="0" smtClean="0">
                <a:solidFill>
                  <a:srgbClr val="002060"/>
                </a:solidFill>
              </a:rPr>
              <a:t>e inducono a effettuare collegamenti tra il concetto di </a:t>
            </a:r>
            <a:r>
              <a:rPr lang="it-IT" sz="2200" b="1" dirty="0" smtClean="0">
                <a:solidFill>
                  <a:srgbClr val="002060"/>
                </a:solidFill>
              </a:rPr>
              <a:t>mente</a:t>
            </a:r>
            <a:r>
              <a:rPr lang="it-IT" sz="2200" dirty="0" smtClean="0">
                <a:solidFill>
                  <a:srgbClr val="002060"/>
                </a:solidFill>
              </a:rPr>
              <a:t> e le </a:t>
            </a:r>
            <a:r>
              <a:rPr lang="it-IT" sz="2200" b="1" dirty="0" smtClean="0">
                <a:solidFill>
                  <a:srgbClr val="002060"/>
                </a:solidFill>
              </a:rPr>
              <a:t>strategie</a:t>
            </a:r>
            <a:r>
              <a:rPr lang="it-IT" sz="2200" dirty="0" smtClean="0">
                <a:solidFill>
                  <a:srgbClr val="002060"/>
                </a:solidFill>
              </a:rPr>
              <a:t> utilizzate in compiti di memoria e di comprensione del testo. </a:t>
            </a:r>
          </a:p>
        </p:txBody>
      </p:sp>
      <p:cxnSp>
        <p:nvCxnSpPr>
          <p:cNvPr id="5" name="Connettore 2 4"/>
          <p:cNvCxnSpPr/>
          <p:nvPr/>
        </p:nvCxnSpPr>
        <p:spPr>
          <a:xfrm rot="5400000">
            <a:off x="4358480" y="2570950"/>
            <a:ext cx="571504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2071670" y="3071810"/>
            <a:ext cx="5286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 E LA MIA MENTE</a:t>
            </a:r>
            <a:endParaRPr lang="it-IT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971600" y="-99392"/>
            <a:ext cx="8208912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 – Io e la mia mente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43608" y="836712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È costituito </a:t>
            </a:r>
            <a:r>
              <a:rPr lang="it-IT" sz="2400" dirty="0"/>
              <a:t>da 15 </a:t>
            </a:r>
            <a:r>
              <a:rPr lang="it-IT" sz="2400" dirty="0" smtClean="0"/>
              <a:t>item con </a:t>
            </a:r>
            <a:r>
              <a:rPr lang="it-IT" sz="2400" dirty="0"/>
              <a:t>risposta a scelta </a:t>
            </a:r>
            <a:r>
              <a:rPr lang="it-IT" sz="2400" dirty="0" smtClean="0"/>
              <a:t>multipla.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Le </a:t>
            </a:r>
            <a:r>
              <a:rPr lang="it-IT" sz="2400" dirty="0"/>
              <a:t>istruzioni invitano il bambino a leggere una </a:t>
            </a:r>
            <a:r>
              <a:rPr lang="it-IT" sz="2400" dirty="0" smtClean="0"/>
              <a:t>domanda per </a:t>
            </a:r>
            <a:r>
              <a:rPr lang="it-IT" sz="2400" dirty="0"/>
              <a:t>volta e le relative possibilità di risposta e di esprimere il grado di accordo.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Le possibilità di risposta previste per ogni domanda sono </a:t>
            </a:r>
            <a:r>
              <a:rPr lang="it-IT" sz="2400" dirty="0" smtClean="0"/>
              <a:t>4 (A,B,C,D).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Tutti </a:t>
            </a:r>
            <a:r>
              <a:rPr lang="it-IT" sz="2400" dirty="0"/>
              <a:t>gli item sono accompagnati da una </a:t>
            </a:r>
            <a:r>
              <a:rPr lang="it-IT" sz="2400" dirty="0" smtClean="0"/>
              <a:t>rappresentazione grafica </a:t>
            </a:r>
            <a:r>
              <a:rPr lang="it-IT" sz="2400" dirty="0"/>
              <a:t>che funge da esemplificazione del contenuto dell’item stesso per </a:t>
            </a:r>
            <a:r>
              <a:rPr lang="it-IT" sz="2400" dirty="0" smtClean="0"/>
              <a:t>facilitare la </a:t>
            </a:r>
            <a:r>
              <a:rPr lang="it-IT" sz="2400" dirty="0"/>
              <a:t>compilazione da parte dei bambini alle prime fasi di apprendimento della lettura.</a:t>
            </a:r>
          </a:p>
        </p:txBody>
      </p:sp>
    </p:spTree>
    <p:extLst>
      <p:ext uri="{BB962C8B-B14F-4D97-AF65-F5344CB8AC3E}">
        <p14:creationId xmlns:p14="http://schemas.microsoft.com/office/powerpoint/2010/main" val="66847245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971600" y="-99392"/>
            <a:ext cx="8208912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 – Io e la mia mente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43608" y="1318116"/>
            <a:ext cx="79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La somministrazione può essere di tipo individuale o </a:t>
            </a:r>
            <a:r>
              <a:rPr lang="it-IT" sz="2400" dirty="0" smtClean="0"/>
              <a:t>collettiva.</a:t>
            </a:r>
            <a:r>
              <a:rPr lang="it-IT" sz="2400" dirty="0"/>
              <a:t> </a:t>
            </a:r>
            <a:endParaRPr lang="it-IT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La </a:t>
            </a:r>
            <a:r>
              <a:rPr lang="it-IT" sz="2400" dirty="0"/>
              <a:t>compilazione del questionario non richiede limiti di </a:t>
            </a:r>
            <a:r>
              <a:rPr lang="it-IT" sz="2400" dirty="0" smtClean="0"/>
              <a:t>tempo. Il </a:t>
            </a:r>
            <a:r>
              <a:rPr lang="it-IT" sz="2400" dirty="0"/>
              <a:t>tempo medio per la compilazione è di circa 20 minuti.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Il punteggio finale è costituito dal numero totale di risposte corrette ottenute (1 </a:t>
            </a:r>
            <a:r>
              <a:rPr lang="it-IT" sz="2400" dirty="0" smtClean="0"/>
              <a:t>= </a:t>
            </a:r>
            <a:r>
              <a:rPr lang="pt-BR" sz="2400" dirty="0" smtClean="0"/>
              <a:t>C</a:t>
            </a:r>
            <a:r>
              <a:rPr lang="pt-BR" sz="2400" dirty="0"/>
              <a:t>, 2 = A, 3 = C, 4 = C, 5 = B, 6 = A, 7 = C, 8 = A, 9 = C, 10 = B, 11 = B, 12 = A, 13 </a:t>
            </a:r>
            <a:r>
              <a:rPr lang="pt-BR" sz="2400" dirty="0" smtClean="0"/>
              <a:t>= </a:t>
            </a:r>
            <a:r>
              <a:rPr lang="it-IT" sz="2400" dirty="0" smtClean="0"/>
              <a:t>B</a:t>
            </a:r>
            <a:r>
              <a:rPr lang="it-IT" sz="2400" dirty="0"/>
              <a:t>, 14 = B, 15 = B).</a:t>
            </a:r>
            <a:endParaRPr lang="it-IT" sz="2400" dirty="0" smtClean="0"/>
          </a:p>
        </p:txBody>
      </p:sp>
      <p:sp>
        <p:nvSpPr>
          <p:cNvPr id="3" name="Rettangolo 2"/>
          <p:cNvSpPr/>
          <p:nvPr/>
        </p:nvSpPr>
        <p:spPr>
          <a:xfrm>
            <a:off x="1979712" y="594928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/>
              <a:t>FRISO, G., DRUSI, S. &amp; CORNOLDI, C. (2013). Il </a:t>
            </a:r>
            <a:r>
              <a:rPr lang="it-IT" sz="1600" dirty="0"/>
              <a:t>questionario «Io e la mia mente</a:t>
            </a:r>
            <a:r>
              <a:rPr lang="it-IT" sz="1600" dirty="0" smtClean="0"/>
              <a:t>»: standardizzazione </a:t>
            </a:r>
            <a:r>
              <a:rPr lang="it-IT" sz="1600" dirty="0"/>
              <a:t>di uno strumento </a:t>
            </a:r>
            <a:r>
              <a:rPr lang="it-IT" sz="1600" dirty="0" smtClean="0"/>
              <a:t>per la </a:t>
            </a:r>
            <a:r>
              <a:rPr lang="it-IT" sz="1600" dirty="0"/>
              <a:t>valutazione delle abilità </a:t>
            </a:r>
            <a:r>
              <a:rPr lang="it-IT" sz="1600" dirty="0" smtClean="0"/>
              <a:t>metacognitive. In </a:t>
            </a:r>
            <a:r>
              <a:rPr lang="it-IT" sz="1600" i="1" dirty="0"/>
              <a:t>Difficoltà di </a:t>
            </a:r>
            <a:r>
              <a:rPr lang="it-IT" sz="1600" i="1" dirty="0" smtClean="0"/>
              <a:t>Apprendimento</a:t>
            </a:r>
            <a:r>
              <a:rPr lang="it-IT" sz="1600" dirty="0" smtClean="0"/>
              <a:t>, </a:t>
            </a:r>
            <a:r>
              <a:rPr lang="it-IT" sz="1600" i="1" dirty="0" smtClean="0"/>
              <a:t>18</a:t>
            </a:r>
            <a:r>
              <a:rPr lang="it-IT" sz="1600" dirty="0" smtClean="0"/>
              <a:t>(3), pp</a:t>
            </a:r>
            <a:r>
              <a:rPr lang="it-IT" sz="1600" dirty="0"/>
              <a:t>. </a:t>
            </a:r>
            <a:r>
              <a:rPr lang="it-IT" sz="1600" dirty="0" smtClean="0"/>
              <a:t>355-367.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18606080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" r="9320"/>
          <a:stretch/>
        </p:blipFill>
        <p:spPr bwMode="auto">
          <a:xfrm>
            <a:off x="2339752" y="620688"/>
            <a:ext cx="6567054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3"/>
          <p:cNvSpPr>
            <a:spLocks noGrp="1"/>
          </p:cNvSpPr>
          <p:nvPr>
            <p:ph type="title"/>
          </p:nvPr>
        </p:nvSpPr>
        <p:spPr>
          <a:xfrm rot="16200000">
            <a:off x="-2324975" y="3080055"/>
            <a:ext cx="7315200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-72008" y="6588060"/>
            <a:ext cx="5652120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/>
              <a:t>Tratto da </a:t>
            </a:r>
            <a:r>
              <a:rPr lang="it-IT" sz="1400" b="1" i="1" dirty="0"/>
              <a:t>Avviamento alla </a:t>
            </a:r>
            <a:r>
              <a:rPr lang="it-IT" sz="1400" b="1" i="1" dirty="0" err="1"/>
              <a:t>metacognizione</a:t>
            </a:r>
            <a:r>
              <a:rPr lang="it-IT" sz="1400" b="1" i="1" dirty="0"/>
              <a:t>, </a:t>
            </a:r>
            <a:r>
              <a:rPr lang="it-IT" sz="1400" b="1" dirty="0" smtClean="0"/>
              <a:t>pp. 218-221.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68889132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16200000">
            <a:off x="-2324975" y="3080055"/>
            <a:ext cx="7315200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r="6445"/>
          <a:stretch/>
        </p:blipFill>
        <p:spPr bwMode="auto">
          <a:xfrm>
            <a:off x="2247894" y="133300"/>
            <a:ext cx="635655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9" r="9479"/>
          <a:stretch/>
        </p:blipFill>
        <p:spPr bwMode="auto">
          <a:xfrm>
            <a:off x="2247894" y="1997918"/>
            <a:ext cx="6356555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-72008" y="6588060"/>
            <a:ext cx="5652120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/>
              <a:t>Tratto da </a:t>
            </a:r>
            <a:r>
              <a:rPr lang="it-IT" sz="1400" b="1" i="1" dirty="0"/>
              <a:t>Avviamento alla </a:t>
            </a:r>
            <a:r>
              <a:rPr lang="it-IT" sz="1400" b="1" i="1" dirty="0" err="1"/>
              <a:t>metacognizione</a:t>
            </a:r>
            <a:r>
              <a:rPr lang="it-IT" sz="1400" b="1" i="1" dirty="0"/>
              <a:t>, </a:t>
            </a:r>
            <a:r>
              <a:rPr lang="it-IT" sz="1400" b="1" dirty="0" smtClean="0"/>
              <a:t>pp. 218-221.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87288310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16200000">
            <a:off x="-2324975" y="3080055"/>
            <a:ext cx="7315200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"/>
          <a:stretch/>
        </p:blipFill>
        <p:spPr bwMode="auto">
          <a:xfrm>
            <a:off x="2267744" y="116632"/>
            <a:ext cx="65055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4"/>
          <a:stretch/>
        </p:blipFill>
        <p:spPr bwMode="auto">
          <a:xfrm>
            <a:off x="2290986" y="2212258"/>
            <a:ext cx="6505575" cy="457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/>
          <p:cNvSpPr/>
          <p:nvPr/>
        </p:nvSpPr>
        <p:spPr>
          <a:xfrm>
            <a:off x="-72008" y="6588060"/>
            <a:ext cx="5652120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/>
              <a:t>Tratto da </a:t>
            </a:r>
            <a:r>
              <a:rPr lang="it-IT" sz="1400" b="1" i="1" dirty="0"/>
              <a:t>Avviamento alla </a:t>
            </a:r>
            <a:r>
              <a:rPr lang="it-IT" sz="1400" b="1" i="1" dirty="0" err="1"/>
              <a:t>metacognizione</a:t>
            </a:r>
            <a:r>
              <a:rPr lang="it-IT" sz="1400" b="1" i="1" dirty="0"/>
              <a:t>, </a:t>
            </a:r>
            <a:r>
              <a:rPr lang="it-IT" sz="1400" b="1" dirty="0" smtClean="0"/>
              <a:t>pp. 218-221.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187475138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16200000">
            <a:off x="-2324975" y="3080055"/>
            <a:ext cx="7315200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5"/>
          <a:stretch/>
        </p:blipFill>
        <p:spPr bwMode="auto">
          <a:xfrm>
            <a:off x="2483768" y="0"/>
            <a:ext cx="6391275" cy="228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" t="1749" r="271"/>
          <a:stretch/>
        </p:blipFill>
        <p:spPr bwMode="auto">
          <a:xfrm>
            <a:off x="2483768" y="2215522"/>
            <a:ext cx="6391275" cy="46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-72008" y="6588060"/>
            <a:ext cx="5652120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/>
              <a:t>Tratto da </a:t>
            </a:r>
            <a:r>
              <a:rPr lang="it-IT" sz="1400" b="1" i="1" dirty="0"/>
              <a:t>Avviamento alla </a:t>
            </a:r>
            <a:r>
              <a:rPr lang="it-IT" sz="1400" b="1" i="1" dirty="0" err="1"/>
              <a:t>metacognizione</a:t>
            </a:r>
            <a:r>
              <a:rPr lang="it-IT" sz="1400" b="1" i="1" dirty="0"/>
              <a:t>, </a:t>
            </a:r>
            <a:r>
              <a:rPr lang="it-IT" sz="1400" b="1" dirty="0" smtClean="0"/>
              <a:t>pp. 218-221.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373092058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16200000">
            <a:off x="-2324975" y="3080055"/>
            <a:ext cx="7315200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6632"/>
            <a:ext cx="63436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" r="892" b="2819"/>
          <a:stretch/>
        </p:blipFill>
        <p:spPr bwMode="auto">
          <a:xfrm>
            <a:off x="2699792" y="2669098"/>
            <a:ext cx="6343650" cy="426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9733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16200000">
            <a:off x="-2324975" y="3080055"/>
            <a:ext cx="7315200" cy="1154097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questionario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48680"/>
            <a:ext cx="63341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75213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071538" y="0"/>
            <a:ext cx="77153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700" b="1" dirty="0" smtClean="0">
                <a:solidFill>
                  <a:srgbClr val="002060"/>
                </a:solidFill>
              </a:rPr>
              <a:t>Riferimenti bibliografici</a:t>
            </a:r>
            <a:endParaRPr lang="it-IT" sz="2400" i="1" dirty="0">
              <a:solidFill>
                <a:srgbClr val="00206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928662" y="642918"/>
            <a:ext cx="8001056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dirty="0" err="1" smtClean="0">
                <a:solidFill>
                  <a:srgbClr val="002060"/>
                </a:solidFill>
              </a:rPr>
              <a:t>Cornoldi</a:t>
            </a:r>
            <a:r>
              <a:rPr lang="it-IT" sz="2000" dirty="0" smtClean="0">
                <a:solidFill>
                  <a:srgbClr val="002060"/>
                </a:solidFill>
              </a:rPr>
              <a:t> C. &amp; Caponi B. (1991), </a:t>
            </a:r>
            <a:r>
              <a:rPr lang="it-IT" sz="2000" i="1" dirty="0" smtClean="0">
                <a:solidFill>
                  <a:srgbClr val="002060"/>
                </a:solidFill>
              </a:rPr>
              <a:t>Memoria e </a:t>
            </a:r>
            <a:r>
              <a:rPr lang="it-IT" sz="2000" i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000" i="1" dirty="0" smtClean="0">
                <a:solidFill>
                  <a:srgbClr val="002060"/>
                </a:solidFill>
              </a:rPr>
              <a:t>: Attività didattiche per imparare a ricordare</a:t>
            </a:r>
            <a:r>
              <a:rPr lang="it-IT" sz="2000" dirty="0" smtClean="0">
                <a:solidFill>
                  <a:srgbClr val="002060"/>
                </a:solidFill>
              </a:rPr>
              <a:t>, Trento, </a:t>
            </a:r>
            <a:r>
              <a:rPr lang="it-IT" sz="2000" dirty="0" err="1" smtClean="0">
                <a:solidFill>
                  <a:srgbClr val="002060"/>
                </a:solidFill>
              </a:rPr>
              <a:t>Erickson</a:t>
            </a:r>
            <a:r>
              <a:rPr lang="it-IT" sz="2000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dirty="0" err="1" smtClean="0">
                <a:solidFill>
                  <a:srgbClr val="002060"/>
                </a:solidFill>
              </a:rPr>
              <a:t>Cornoldi</a:t>
            </a:r>
            <a:r>
              <a:rPr lang="it-IT" sz="2000" dirty="0" smtClean="0">
                <a:solidFill>
                  <a:srgbClr val="002060"/>
                </a:solidFill>
              </a:rPr>
              <a:t> C., Caponi B., </a:t>
            </a:r>
            <a:r>
              <a:rPr lang="it-IT" sz="2000" dirty="0" err="1" smtClean="0">
                <a:solidFill>
                  <a:srgbClr val="002060"/>
                </a:solidFill>
              </a:rPr>
              <a:t>Focchiatti</a:t>
            </a:r>
            <a:r>
              <a:rPr lang="it-IT" sz="2000" dirty="0" smtClean="0">
                <a:solidFill>
                  <a:srgbClr val="002060"/>
                </a:solidFill>
              </a:rPr>
              <a:t> R., </a:t>
            </a:r>
            <a:r>
              <a:rPr lang="it-IT" sz="2000" dirty="0" err="1" smtClean="0">
                <a:solidFill>
                  <a:srgbClr val="002060"/>
                </a:solidFill>
              </a:rPr>
              <a:t>Lucangeli</a:t>
            </a:r>
            <a:r>
              <a:rPr lang="it-IT" sz="2000" dirty="0" smtClean="0">
                <a:solidFill>
                  <a:srgbClr val="002060"/>
                </a:solidFill>
              </a:rPr>
              <a:t> D., </a:t>
            </a:r>
            <a:r>
              <a:rPr lang="it-IT" sz="2000" dirty="0" err="1" smtClean="0">
                <a:solidFill>
                  <a:srgbClr val="002060"/>
                </a:solidFill>
              </a:rPr>
              <a:t>Todeschini</a:t>
            </a:r>
            <a:r>
              <a:rPr lang="it-IT" sz="2000" dirty="0" smtClean="0">
                <a:solidFill>
                  <a:srgbClr val="002060"/>
                </a:solidFill>
              </a:rPr>
              <a:t> M. &amp; Falco M. (1995), </a:t>
            </a:r>
            <a:r>
              <a:rPr lang="it-IT" sz="2000" i="1" dirty="0" smtClean="0">
                <a:solidFill>
                  <a:srgbClr val="002060"/>
                </a:solidFill>
              </a:rPr>
              <a:t>Matematica e </a:t>
            </a:r>
            <a:r>
              <a:rPr lang="it-IT" sz="2000" i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000" dirty="0" smtClean="0">
                <a:solidFill>
                  <a:srgbClr val="002060"/>
                </a:solidFill>
              </a:rPr>
              <a:t>, Trento, </a:t>
            </a:r>
            <a:r>
              <a:rPr lang="it-IT" sz="2000" dirty="0" err="1" smtClean="0">
                <a:solidFill>
                  <a:srgbClr val="002060"/>
                </a:solidFill>
              </a:rPr>
              <a:t>Erickson</a:t>
            </a:r>
            <a:r>
              <a:rPr lang="it-IT" sz="2000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dirty="0" err="1" smtClean="0">
                <a:solidFill>
                  <a:srgbClr val="002060"/>
                </a:solidFill>
              </a:rPr>
              <a:t>Cornoldi</a:t>
            </a:r>
            <a:r>
              <a:rPr lang="it-IT" sz="2000" dirty="0" smtClean="0">
                <a:solidFill>
                  <a:srgbClr val="002060"/>
                </a:solidFill>
              </a:rPr>
              <a:t> C., De Beni R. &amp; Gruppo MT (2001), </a:t>
            </a:r>
            <a:r>
              <a:rPr lang="it-IT" sz="2000" i="1" dirty="0" smtClean="0">
                <a:solidFill>
                  <a:srgbClr val="002060"/>
                </a:solidFill>
              </a:rPr>
              <a:t>Imparare a studiare 2: Strategie, stili cognitivi, </a:t>
            </a:r>
            <a:r>
              <a:rPr lang="it-IT" sz="2000" i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000" i="1" dirty="0" smtClean="0">
                <a:solidFill>
                  <a:srgbClr val="002060"/>
                </a:solidFill>
              </a:rPr>
              <a:t> e atteggiamenti nello studio</a:t>
            </a:r>
            <a:r>
              <a:rPr lang="it-IT" sz="2000" dirty="0" smtClean="0">
                <a:solidFill>
                  <a:srgbClr val="002060"/>
                </a:solidFill>
              </a:rPr>
              <a:t>, Trento, </a:t>
            </a:r>
            <a:r>
              <a:rPr lang="it-IT" sz="2000" dirty="0" err="1" smtClean="0">
                <a:solidFill>
                  <a:srgbClr val="002060"/>
                </a:solidFill>
              </a:rPr>
              <a:t>Erickson</a:t>
            </a:r>
            <a:r>
              <a:rPr lang="it-IT" sz="2000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De Beni R. &amp; </a:t>
            </a:r>
            <a:r>
              <a:rPr lang="it-IT" sz="2000" dirty="0" err="1" smtClean="0">
                <a:solidFill>
                  <a:srgbClr val="002060"/>
                </a:solidFill>
              </a:rPr>
              <a:t>Pazzaglia</a:t>
            </a:r>
            <a:r>
              <a:rPr lang="it-IT" sz="2000" dirty="0" smtClean="0">
                <a:solidFill>
                  <a:srgbClr val="002060"/>
                </a:solidFill>
              </a:rPr>
              <a:t> F. (1991), </a:t>
            </a:r>
            <a:r>
              <a:rPr lang="it-IT" sz="2000" i="1" dirty="0" smtClean="0">
                <a:solidFill>
                  <a:srgbClr val="002060"/>
                </a:solidFill>
              </a:rPr>
              <a:t>Lettura e </a:t>
            </a:r>
            <a:r>
              <a:rPr lang="it-IT" sz="2000" i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000" dirty="0" smtClean="0">
                <a:solidFill>
                  <a:srgbClr val="002060"/>
                </a:solidFill>
              </a:rPr>
              <a:t>, Trento, </a:t>
            </a:r>
            <a:r>
              <a:rPr lang="it-IT" sz="2000" dirty="0" err="1" smtClean="0">
                <a:solidFill>
                  <a:srgbClr val="002060"/>
                </a:solidFill>
              </a:rPr>
              <a:t>Erickson</a:t>
            </a:r>
            <a:r>
              <a:rPr lang="it-IT" sz="2000" dirty="0" smtClean="0">
                <a:solidFill>
                  <a:srgbClr val="002060"/>
                </a:solidFill>
              </a:rPr>
              <a:t>. 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De Simone m., </a:t>
            </a:r>
            <a:r>
              <a:rPr lang="it-IT" sz="2000" dirty="0" err="1" smtClean="0">
                <a:solidFill>
                  <a:srgbClr val="002060"/>
                </a:solidFill>
              </a:rPr>
              <a:t>Scassillo</a:t>
            </a:r>
            <a:r>
              <a:rPr lang="it-IT" sz="2000" dirty="0" smtClean="0">
                <a:solidFill>
                  <a:srgbClr val="002060"/>
                </a:solidFill>
              </a:rPr>
              <a:t>, S. &amp; </a:t>
            </a:r>
            <a:r>
              <a:rPr lang="it-IT" sz="2000" dirty="0" err="1" smtClean="0">
                <a:solidFill>
                  <a:srgbClr val="002060"/>
                </a:solidFill>
              </a:rPr>
              <a:t>Strollo</a:t>
            </a:r>
            <a:r>
              <a:rPr lang="it-IT" sz="2000" dirty="0" smtClean="0">
                <a:solidFill>
                  <a:srgbClr val="002060"/>
                </a:solidFill>
              </a:rPr>
              <a:t> M.R. (2015). </a:t>
            </a:r>
            <a:r>
              <a:rPr lang="it-IT" sz="2000" dirty="0" err="1" smtClean="0">
                <a:solidFill>
                  <a:srgbClr val="002060"/>
                </a:solidFill>
              </a:rPr>
              <a:t>Metacognizione</a:t>
            </a:r>
            <a:r>
              <a:rPr lang="it-IT" sz="2000" dirty="0" smtClean="0">
                <a:solidFill>
                  <a:srgbClr val="002060"/>
                </a:solidFill>
              </a:rPr>
              <a:t> e scrittura: uno studio pilota di potenziamento </a:t>
            </a:r>
            <a:r>
              <a:rPr lang="it-IT" sz="2000" dirty="0" err="1" smtClean="0">
                <a:solidFill>
                  <a:srgbClr val="002060"/>
                </a:solidFill>
              </a:rPr>
              <a:t>metacognitivo</a:t>
            </a:r>
            <a:r>
              <a:rPr lang="it-IT" sz="2000" dirty="0" smtClean="0">
                <a:solidFill>
                  <a:srgbClr val="002060"/>
                </a:solidFill>
              </a:rPr>
              <a:t> nella produzione del testo con alunni di scuola secondaria di primo grado. In </a:t>
            </a:r>
            <a:r>
              <a:rPr lang="en-US" sz="2000" i="1" dirty="0" smtClean="0">
                <a:solidFill>
                  <a:srgbClr val="002060"/>
                </a:solidFill>
              </a:rPr>
              <a:t>Journal of Theories and Research in Education, 10</a:t>
            </a:r>
            <a:r>
              <a:rPr lang="en-US" sz="2000" dirty="0" smtClean="0">
                <a:solidFill>
                  <a:srgbClr val="002060"/>
                </a:solidFill>
              </a:rPr>
              <a:t>(2), pp. 1-38.</a:t>
            </a:r>
            <a:endParaRPr lang="it-IT" sz="2000" dirty="0" smtClean="0">
              <a:solidFill>
                <a:srgbClr val="00206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Friso, G., Drusi, S. &amp; </a:t>
            </a:r>
            <a:r>
              <a:rPr lang="it-IT" sz="2000" dirty="0" err="1" smtClean="0">
                <a:solidFill>
                  <a:srgbClr val="002060"/>
                </a:solidFill>
              </a:rPr>
              <a:t>Cornoldi</a:t>
            </a:r>
            <a:r>
              <a:rPr lang="it-IT" sz="2000" dirty="0" smtClean="0">
                <a:solidFill>
                  <a:srgbClr val="002060"/>
                </a:solidFill>
              </a:rPr>
              <a:t>, C. (2013). Il questionario «Io e la mia mente»: standardizzazione di uno strumento per la valutazione delle abilità </a:t>
            </a:r>
            <a:r>
              <a:rPr lang="it-IT" sz="2000" dirty="0" err="1" smtClean="0">
                <a:solidFill>
                  <a:srgbClr val="002060"/>
                </a:solidFill>
              </a:rPr>
              <a:t>metacognitive</a:t>
            </a:r>
            <a:r>
              <a:rPr lang="it-IT" sz="2000" dirty="0" smtClean="0">
                <a:solidFill>
                  <a:srgbClr val="002060"/>
                </a:solidFill>
              </a:rPr>
              <a:t>. In </a:t>
            </a:r>
            <a:r>
              <a:rPr lang="it-IT" sz="2000" i="1" dirty="0" smtClean="0">
                <a:solidFill>
                  <a:srgbClr val="002060"/>
                </a:solidFill>
              </a:rPr>
              <a:t>Difficoltà di Apprendimento</a:t>
            </a:r>
            <a:r>
              <a:rPr lang="it-IT" sz="2000" dirty="0" smtClean="0">
                <a:solidFill>
                  <a:srgbClr val="002060"/>
                </a:solidFill>
              </a:rPr>
              <a:t>, </a:t>
            </a:r>
            <a:r>
              <a:rPr lang="it-IT" sz="2000" i="1" dirty="0" smtClean="0">
                <a:solidFill>
                  <a:srgbClr val="002060"/>
                </a:solidFill>
              </a:rPr>
              <a:t>18</a:t>
            </a:r>
            <a:r>
              <a:rPr lang="it-IT" sz="2000" dirty="0" smtClean="0">
                <a:solidFill>
                  <a:srgbClr val="002060"/>
                </a:solidFill>
              </a:rPr>
              <a:t>(3), pp. 355-367.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2060"/>
                </a:solidFill>
              </a:rPr>
              <a:t> Friso G., Palladino P. &amp; </a:t>
            </a:r>
            <a:r>
              <a:rPr lang="it-IT" sz="2000" dirty="0" err="1" smtClean="0">
                <a:solidFill>
                  <a:srgbClr val="002060"/>
                </a:solidFill>
              </a:rPr>
              <a:t>Cornoldi</a:t>
            </a:r>
            <a:r>
              <a:rPr lang="it-IT" sz="2000" dirty="0" smtClean="0">
                <a:solidFill>
                  <a:srgbClr val="002060"/>
                </a:solidFill>
              </a:rPr>
              <a:t> C. (2006), </a:t>
            </a:r>
            <a:r>
              <a:rPr lang="it-IT" sz="2000" i="1" dirty="0" smtClean="0">
                <a:solidFill>
                  <a:srgbClr val="002060"/>
                </a:solidFill>
              </a:rPr>
              <a:t>Avviamento alla </a:t>
            </a:r>
            <a:r>
              <a:rPr lang="it-IT" sz="2000" i="1" dirty="0" err="1" smtClean="0">
                <a:solidFill>
                  <a:srgbClr val="002060"/>
                </a:solidFill>
              </a:rPr>
              <a:t>metacognizione</a:t>
            </a:r>
            <a:r>
              <a:rPr lang="it-IT" sz="2000" i="1" dirty="0" smtClean="0">
                <a:solidFill>
                  <a:srgbClr val="002060"/>
                </a:solidFill>
              </a:rPr>
              <a:t>: Attività su «riflettere sulla mente», «la mente in azione» e «credere nella mente»</a:t>
            </a:r>
            <a:r>
              <a:rPr lang="it-IT" dirty="0" smtClean="0">
                <a:solidFill>
                  <a:srgbClr val="002060"/>
                </a:solidFill>
              </a:rPr>
              <a:t>, Trento, </a:t>
            </a:r>
            <a:r>
              <a:rPr lang="it-IT" dirty="0" err="1" smtClean="0">
                <a:solidFill>
                  <a:srgbClr val="002060"/>
                </a:solidFill>
              </a:rPr>
              <a:t>Erickson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  <a:endParaRPr lang="it-IT" i="1" dirty="0" smtClean="0">
              <a:solidFill>
                <a:srgbClr val="002060"/>
              </a:solidFill>
            </a:endParaRPr>
          </a:p>
          <a:p>
            <a:pPr algn="just"/>
            <a:endParaRPr lang="it-IT" i="1" dirty="0" smtClean="0"/>
          </a:p>
          <a:p>
            <a:pPr algn="just"/>
            <a:endParaRPr lang="it-IT" i="1" dirty="0" smtClean="0"/>
          </a:p>
          <a:p>
            <a:pPr algn="just"/>
            <a:endParaRPr lang="it-IT" i="1" dirty="0" smtClean="0"/>
          </a:p>
          <a:p>
            <a:pPr algn="just"/>
            <a:endParaRPr lang="it-IT" i="1" dirty="0" smtClean="0"/>
          </a:p>
          <a:p>
            <a:pPr algn="just"/>
            <a:endParaRPr lang="it-IT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sse">
  <a:themeElements>
    <a:clrScheme name="Blu verde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s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1202</Words>
  <Application>Microsoft Office PowerPoint</Application>
  <PresentationFormat>Presentazione su schermo (4:3)</PresentationFormat>
  <Paragraphs>77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Parallasse</vt:lpstr>
      <vt:lpstr>Didattica metacognitiva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questionario – Io e la mia mente</vt:lpstr>
      <vt:lpstr>Il questionario – Io e la mia mente</vt:lpstr>
      <vt:lpstr>Il questionario</vt:lpstr>
      <vt:lpstr>Il questionario</vt:lpstr>
      <vt:lpstr>Il questionario</vt:lpstr>
      <vt:lpstr>Il questionario</vt:lpstr>
      <vt:lpstr>Il questionario</vt:lpstr>
      <vt:lpstr>Il questionario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Paola</dc:creator>
  <cp:lastModifiedBy>Sonia</cp:lastModifiedBy>
  <cp:revision>147</cp:revision>
  <dcterms:modified xsi:type="dcterms:W3CDTF">2016-08-29T09:01:10Z</dcterms:modified>
</cp:coreProperties>
</file>