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0693400" cy="7562850"/>
  <p:notesSz cx="10693400" cy="756285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62"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Carlito"/>
                <a:cs typeface="Carlito"/>
              </a:defRPr>
            </a:lvl1pPr>
          </a:lstStyle>
          <a:p>
            <a:endParaRPr/>
          </a:p>
        </p:txBody>
      </p:sp>
      <p:sp>
        <p:nvSpPr>
          <p:cNvPr id="3" name="Holder 3"/>
          <p:cNvSpPr>
            <a:spLocks noGrp="1"/>
          </p:cNvSpPr>
          <p:nvPr>
            <p:ph type="body" idx="1"/>
          </p:nvPr>
        </p:nvSpPr>
        <p:spPr/>
        <p:txBody>
          <a:bodyPr lIns="0" tIns="0" rIns="0" bIns="0"/>
          <a:lstStyle>
            <a:lvl1pPr>
              <a:defRPr sz="1800" b="0" i="1">
                <a:solidFill>
                  <a:schemeClr val="tx1"/>
                </a:solidFill>
                <a:latin typeface="Carlito"/>
                <a:cs typeface="Carlito"/>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Carlito"/>
                <a:cs typeface="Carlito"/>
              </a:defRPr>
            </a:lvl1pPr>
          </a:lstStyle>
          <a:p>
            <a:endParaRPr/>
          </a:p>
        </p:txBody>
      </p:sp>
      <p:sp>
        <p:nvSpPr>
          <p:cNvPr id="3" name="Holder 3"/>
          <p:cNvSpPr>
            <a:spLocks noGrp="1"/>
          </p:cNvSpPr>
          <p:nvPr>
            <p:ph sz="half" idx="2"/>
          </p:nvPr>
        </p:nvSpPr>
        <p:spPr>
          <a:xfrm>
            <a:off x="1171447" y="1835911"/>
            <a:ext cx="4135754" cy="5237480"/>
          </a:xfrm>
          <a:prstGeom prst="rect">
            <a:avLst/>
          </a:prstGeom>
        </p:spPr>
        <p:txBody>
          <a:bodyPr wrap="square" lIns="0" tIns="0" rIns="0" bIns="0">
            <a:spAutoFit/>
          </a:bodyPr>
          <a:lstStyle>
            <a:lvl1pPr>
              <a:defRPr sz="1800" b="1" i="0">
                <a:solidFill>
                  <a:srgbClr val="FF0000"/>
                </a:solidFill>
                <a:latin typeface="Carlito"/>
                <a:cs typeface="Carlito"/>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Carlito"/>
                <a:cs typeface="Carli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71447" y="1121155"/>
            <a:ext cx="8350505" cy="2713990"/>
          </a:xfrm>
          <a:prstGeom prst="rect">
            <a:avLst/>
          </a:prstGeom>
        </p:spPr>
        <p:txBody>
          <a:bodyPr wrap="square" lIns="0" tIns="0" rIns="0" bIns="0">
            <a:spAutoFit/>
          </a:bodyPr>
          <a:lstStyle>
            <a:lvl1pPr>
              <a:defRPr sz="5400" b="1" i="0">
                <a:solidFill>
                  <a:schemeClr val="tx1"/>
                </a:solidFill>
                <a:latin typeface="Carlito"/>
                <a:cs typeface="Carlito"/>
              </a:defRPr>
            </a:lvl1pPr>
          </a:lstStyle>
          <a:p>
            <a:endParaRPr/>
          </a:p>
        </p:txBody>
      </p:sp>
      <p:sp>
        <p:nvSpPr>
          <p:cNvPr id="3" name="Holder 3"/>
          <p:cNvSpPr>
            <a:spLocks noGrp="1"/>
          </p:cNvSpPr>
          <p:nvPr>
            <p:ph type="body" idx="1"/>
          </p:nvPr>
        </p:nvSpPr>
        <p:spPr>
          <a:xfrm>
            <a:off x="1098295" y="1613407"/>
            <a:ext cx="6827520" cy="5237480"/>
          </a:xfrm>
          <a:prstGeom prst="rect">
            <a:avLst/>
          </a:prstGeom>
        </p:spPr>
        <p:txBody>
          <a:bodyPr wrap="square" lIns="0" tIns="0" rIns="0" bIns="0">
            <a:spAutoFit/>
          </a:bodyPr>
          <a:lstStyle>
            <a:lvl1pPr>
              <a:defRPr sz="1800" b="0" i="1">
                <a:solidFill>
                  <a:schemeClr val="tx1"/>
                </a:solidFill>
                <a:latin typeface="Carlito"/>
                <a:cs typeface="Carlito"/>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12/2/2021</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jp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xml"/><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90068" rIns="0" bIns="0" rtlCol="0">
            <a:spAutoFit/>
          </a:bodyPr>
          <a:lstStyle/>
          <a:p>
            <a:pPr marL="817244" marR="5080" indent="165735">
              <a:lnSpc>
                <a:spcPct val="100000"/>
              </a:lnSpc>
              <a:spcBef>
                <a:spcPts val="100"/>
              </a:spcBef>
            </a:pPr>
            <a:r>
              <a:rPr sz="4400" dirty="0"/>
              <a:t>A </a:t>
            </a:r>
            <a:r>
              <a:rPr sz="4400" spc="-5" dirty="0"/>
              <a:t>SCUOLA </a:t>
            </a:r>
            <a:r>
              <a:rPr sz="4400" dirty="0"/>
              <a:t>NEI </a:t>
            </a:r>
            <a:r>
              <a:rPr sz="4400" spc="-50" dirty="0"/>
              <a:t>LABORATORI  </a:t>
            </a:r>
            <a:r>
              <a:rPr sz="4400" spc="-40" dirty="0">
                <a:solidFill>
                  <a:srgbClr val="FF0000"/>
                </a:solidFill>
              </a:rPr>
              <a:t>IMPARARE </a:t>
            </a:r>
            <a:r>
              <a:rPr sz="4400" spc="-5" dirty="0">
                <a:solidFill>
                  <a:srgbClr val="FF0000"/>
                </a:solidFill>
              </a:rPr>
              <a:t>IN(LA)</a:t>
            </a:r>
            <a:r>
              <a:rPr sz="4400" spc="20" dirty="0">
                <a:solidFill>
                  <a:srgbClr val="FF0000"/>
                </a:solidFill>
              </a:rPr>
              <a:t> </a:t>
            </a:r>
            <a:r>
              <a:rPr sz="4400" spc="-10" dirty="0">
                <a:solidFill>
                  <a:srgbClr val="FF0000"/>
                </a:solidFill>
              </a:rPr>
              <a:t>SICUREZZA</a:t>
            </a:r>
            <a:endParaRPr sz="4400"/>
          </a:p>
        </p:txBody>
      </p:sp>
      <p:sp>
        <p:nvSpPr>
          <p:cNvPr id="3" name="object 3"/>
          <p:cNvSpPr/>
          <p:nvPr/>
        </p:nvSpPr>
        <p:spPr>
          <a:xfrm>
            <a:off x="2532888" y="2968751"/>
            <a:ext cx="5715000" cy="311353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204203" y="1402080"/>
            <a:ext cx="3198876" cy="4248911"/>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227835" y="1197355"/>
            <a:ext cx="4456430" cy="5090795"/>
          </a:xfrm>
          <a:prstGeom prst="rect">
            <a:avLst/>
          </a:prstGeom>
        </p:spPr>
        <p:txBody>
          <a:bodyPr vert="horz" wrap="square" lIns="0" tIns="12065" rIns="0" bIns="0" rtlCol="0">
            <a:spAutoFit/>
          </a:bodyPr>
          <a:lstStyle/>
          <a:p>
            <a:pPr marL="12700" marR="149860">
              <a:lnSpc>
                <a:spcPct val="100000"/>
              </a:lnSpc>
              <a:spcBef>
                <a:spcPts val="95"/>
              </a:spcBef>
            </a:pPr>
            <a:r>
              <a:rPr sz="2800" spc="-50" dirty="0">
                <a:latin typeface="Carlito"/>
                <a:cs typeface="Carlito"/>
              </a:rPr>
              <a:t>L’accesso </a:t>
            </a:r>
            <a:r>
              <a:rPr sz="2800" spc="-5" dirty="0">
                <a:latin typeface="Carlito"/>
                <a:cs typeface="Carlito"/>
              </a:rPr>
              <a:t>ad </a:t>
            </a:r>
            <a:r>
              <a:rPr sz="2800" spc="-10" dirty="0">
                <a:latin typeface="Carlito"/>
                <a:cs typeface="Carlito"/>
              </a:rPr>
              <a:t>un </a:t>
            </a:r>
            <a:r>
              <a:rPr sz="2800" spc="-15" dirty="0">
                <a:latin typeface="Carlito"/>
                <a:cs typeface="Carlito"/>
              </a:rPr>
              <a:t>laboratorio </a:t>
            </a:r>
            <a:r>
              <a:rPr sz="2800" spc="-5" dirty="0">
                <a:latin typeface="Carlito"/>
                <a:cs typeface="Carlito"/>
              </a:rPr>
              <a:t>è  (o </a:t>
            </a:r>
            <a:r>
              <a:rPr sz="2800" spc="-15" dirty="0">
                <a:latin typeface="Carlito"/>
                <a:cs typeface="Carlito"/>
              </a:rPr>
              <a:t>dovrebbe) </a:t>
            </a:r>
            <a:r>
              <a:rPr sz="2800" b="1" spc="-15" dirty="0">
                <a:solidFill>
                  <a:srgbClr val="1E487C"/>
                </a:solidFill>
                <a:latin typeface="Carlito"/>
                <a:cs typeface="Carlito"/>
              </a:rPr>
              <a:t>essere  </a:t>
            </a:r>
            <a:r>
              <a:rPr sz="2800" b="1" spc="-10" dirty="0">
                <a:solidFill>
                  <a:srgbClr val="1E487C"/>
                </a:solidFill>
                <a:latin typeface="Carlito"/>
                <a:cs typeface="Carlito"/>
              </a:rPr>
              <a:t>consentito </a:t>
            </a:r>
            <a:r>
              <a:rPr sz="2800" b="1" spc="-5" dirty="0">
                <a:solidFill>
                  <a:srgbClr val="1E487C"/>
                </a:solidFill>
                <a:latin typeface="Carlito"/>
                <a:cs typeface="Carlito"/>
              </a:rPr>
              <a:t>solo a chi conosce  i </a:t>
            </a:r>
            <a:r>
              <a:rPr sz="2800" b="1" spc="-10" dirty="0">
                <a:solidFill>
                  <a:srgbClr val="1E487C"/>
                </a:solidFill>
                <a:latin typeface="Carlito"/>
                <a:cs typeface="Carlito"/>
              </a:rPr>
              <a:t>pericoli </a:t>
            </a:r>
            <a:r>
              <a:rPr sz="2800" spc="-5" dirty="0">
                <a:latin typeface="Carlito"/>
                <a:cs typeface="Carlito"/>
              </a:rPr>
              <a:t>e </a:t>
            </a:r>
            <a:r>
              <a:rPr sz="2800" spc="-10" dirty="0">
                <a:latin typeface="Carlito"/>
                <a:cs typeface="Carlito"/>
              </a:rPr>
              <a:t>le norme di  </a:t>
            </a:r>
            <a:r>
              <a:rPr sz="2800" spc="-20" dirty="0">
                <a:latin typeface="Carlito"/>
                <a:cs typeface="Carlito"/>
              </a:rPr>
              <a:t>sicurezza </a:t>
            </a:r>
            <a:r>
              <a:rPr sz="2800" spc="-5" dirty="0">
                <a:latin typeface="Carlito"/>
                <a:cs typeface="Carlito"/>
              </a:rPr>
              <a:t>del</a:t>
            </a:r>
            <a:r>
              <a:rPr sz="2800" spc="20" dirty="0">
                <a:latin typeface="Carlito"/>
                <a:cs typeface="Carlito"/>
              </a:rPr>
              <a:t> </a:t>
            </a:r>
            <a:r>
              <a:rPr sz="2800" spc="-10" dirty="0">
                <a:latin typeface="Carlito"/>
                <a:cs typeface="Carlito"/>
              </a:rPr>
              <a:t>luogo.</a:t>
            </a:r>
            <a:endParaRPr sz="2800">
              <a:latin typeface="Carlito"/>
              <a:cs typeface="Carlito"/>
            </a:endParaRPr>
          </a:p>
          <a:p>
            <a:pPr>
              <a:lnSpc>
                <a:spcPct val="100000"/>
              </a:lnSpc>
              <a:spcBef>
                <a:spcPts val="60"/>
              </a:spcBef>
            </a:pPr>
            <a:endParaRPr sz="2350">
              <a:latin typeface="Carlito"/>
              <a:cs typeface="Carlito"/>
            </a:endParaRPr>
          </a:p>
          <a:p>
            <a:pPr marL="12700" marR="307340">
              <a:lnSpc>
                <a:spcPct val="100000"/>
              </a:lnSpc>
            </a:pPr>
            <a:r>
              <a:rPr sz="2800" spc="-5" dirty="0">
                <a:latin typeface="Carlito"/>
                <a:cs typeface="Carlito"/>
              </a:rPr>
              <a:t>La </a:t>
            </a:r>
            <a:r>
              <a:rPr sz="2800" spc="-10" dirty="0">
                <a:latin typeface="Carlito"/>
                <a:cs typeface="Carlito"/>
              </a:rPr>
              <a:t>prima </a:t>
            </a:r>
            <a:r>
              <a:rPr sz="2800" spc="-20" dirty="0">
                <a:latin typeface="Carlito"/>
                <a:cs typeface="Carlito"/>
              </a:rPr>
              <a:t>volta </a:t>
            </a:r>
            <a:r>
              <a:rPr sz="2800" spc="-5" dirty="0">
                <a:latin typeface="Carlito"/>
                <a:cs typeface="Carlito"/>
              </a:rPr>
              <a:t>che si </a:t>
            </a:r>
            <a:r>
              <a:rPr sz="2800" spc="-25" dirty="0">
                <a:latin typeface="Carlito"/>
                <a:cs typeface="Carlito"/>
              </a:rPr>
              <a:t>entra </a:t>
            </a:r>
            <a:r>
              <a:rPr sz="2800" spc="-10" dirty="0">
                <a:latin typeface="Carlito"/>
                <a:cs typeface="Carlito"/>
              </a:rPr>
              <a:t>in  un</a:t>
            </a:r>
            <a:r>
              <a:rPr sz="2800" spc="15" dirty="0">
                <a:latin typeface="Carlito"/>
                <a:cs typeface="Carlito"/>
              </a:rPr>
              <a:t> </a:t>
            </a:r>
            <a:r>
              <a:rPr sz="2800" spc="-15" dirty="0">
                <a:latin typeface="Carlito"/>
                <a:cs typeface="Carlito"/>
              </a:rPr>
              <a:t>laboratorio</a:t>
            </a:r>
            <a:endParaRPr sz="2800">
              <a:latin typeface="Carlito"/>
              <a:cs typeface="Carlito"/>
            </a:endParaRPr>
          </a:p>
          <a:p>
            <a:pPr marL="12700">
              <a:lnSpc>
                <a:spcPct val="100000"/>
              </a:lnSpc>
            </a:pPr>
            <a:r>
              <a:rPr sz="2800" spc="-10" dirty="0">
                <a:latin typeface="Carlito"/>
                <a:cs typeface="Carlito"/>
              </a:rPr>
              <a:t>bisogna </a:t>
            </a:r>
            <a:r>
              <a:rPr sz="2800" b="1" spc="-15" dirty="0">
                <a:solidFill>
                  <a:srgbClr val="1E487C"/>
                </a:solidFill>
                <a:latin typeface="Carlito"/>
                <a:cs typeface="Carlito"/>
              </a:rPr>
              <a:t>informarsi </a:t>
            </a:r>
            <a:r>
              <a:rPr sz="2800" b="1" spc="-5" dirty="0">
                <a:solidFill>
                  <a:srgbClr val="1E487C"/>
                </a:solidFill>
                <a:latin typeface="Carlito"/>
                <a:cs typeface="Carlito"/>
              </a:rPr>
              <a:t>dei</a:t>
            </a:r>
            <a:r>
              <a:rPr sz="2800" b="1" spc="60" dirty="0">
                <a:solidFill>
                  <a:srgbClr val="1E487C"/>
                </a:solidFill>
                <a:latin typeface="Carlito"/>
                <a:cs typeface="Carlito"/>
              </a:rPr>
              <a:t> </a:t>
            </a:r>
            <a:r>
              <a:rPr sz="2800" b="1" spc="-10" dirty="0">
                <a:solidFill>
                  <a:srgbClr val="1E487C"/>
                </a:solidFill>
                <a:latin typeface="Carlito"/>
                <a:cs typeface="Carlito"/>
              </a:rPr>
              <a:t>pericoli</a:t>
            </a:r>
            <a:endParaRPr sz="2800">
              <a:latin typeface="Carlito"/>
              <a:cs typeface="Carlito"/>
            </a:endParaRPr>
          </a:p>
          <a:p>
            <a:pPr marL="12700" marR="2365375">
              <a:lnSpc>
                <a:spcPct val="100000"/>
              </a:lnSpc>
            </a:pPr>
            <a:r>
              <a:rPr sz="2800" spc="-5" dirty="0">
                <a:latin typeface="Carlito"/>
                <a:cs typeface="Carlito"/>
              </a:rPr>
              <a:t>ed </a:t>
            </a:r>
            <a:r>
              <a:rPr sz="2800" spc="-20" dirty="0">
                <a:latin typeface="Carlito"/>
                <a:cs typeface="Carlito"/>
              </a:rPr>
              <a:t>informarsi  </a:t>
            </a:r>
            <a:r>
              <a:rPr sz="2800" spc="-10" dirty="0">
                <a:latin typeface="Carlito"/>
                <a:cs typeface="Carlito"/>
              </a:rPr>
              <a:t>sulle </a:t>
            </a:r>
            <a:r>
              <a:rPr sz="2800" b="1" spc="-5" dirty="0">
                <a:solidFill>
                  <a:srgbClr val="1E487C"/>
                </a:solidFill>
                <a:latin typeface="Carlito"/>
                <a:cs typeface="Carlito"/>
              </a:rPr>
              <a:t>norme</a:t>
            </a:r>
            <a:r>
              <a:rPr sz="2800" b="1" spc="-40" dirty="0">
                <a:solidFill>
                  <a:srgbClr val="1E487C"/>
                </a:solidFill>
                <a:latin typeface="Carlito"/>
                <a:cs typeface="Carlito"/>
              </a:rPr>
              <a:t> </a:t>
            </a:r>
            <a:r>
              <a:rPr sz="2800" spc="-10" dirty="0">
                <a:latin typeface="Carlito"/>
                <a:cs typeface="Carlito"/>
              </a:rPr>
              <a:t>di</a:t>
            </a:r>
            <a:endParaRPr sz="2800">
              <a:latin typeface="Carlito"/>
              <a:cs typeface="Carlito"/>
            </a:endParaRPr>
          </a:p>
          <a:p>
            <a:pPr marL="12700">
              <a:lnSpc>
                <a:spcPct val="100000"/>
              </a:lnSpc>
            </a:pPr>
            <a:r>
              <a:rPr sz="2800" spc="-15" dirty="0">
                <a:latin typeface="Carlito"/>
                <a:cs typeface="Carlito"/>
              </a:rPr>
              <a:t>comportamento </a:t>
            </a:r>
            <a:r>
              <a:rPr sz="2800" spc="-10" dirty="0">
                <a:latin typeface="Carlito"/>
                <a:cs typeface="Carlito"/>
              </a:rPr>
              <a:t>da</a:t>
            </a:r>
            <a:r>
              <a:rPr sz="2800" spc="25" dirty="0">
                <a:latin typeface="Carlito"/>
                <a:cs typeface="Carlito"/>
              </a:rPr>
              <a:t> </a:t>
            </a:r>
            <a:r>
              <a:rPr sz="2800" spc="-10" dirty="0">
                <a:latin typeface="Carlito"/>
                <a:cs typeface="Carlito"/>
              </a:rPr>
              <a:t>seguire.</a:t>
            </a:r>
            <a:endParaRPr sz="2800">
              <a:latin typeface="Carlito"/>
              <a:cs typeface="Carli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844286" y="1224787"/>
            <a:ext cx="4414520" cy="5685790"/>
          </a:xfrm>
          <a:prstGeom prst="rect">
            <a:avLst/>
          </a:prstGeom>
        </p:spPr>
        <p:txBody>
          <a:bodyPr vert="horz" wrap="square" lIns="0" tIns="0" rIns="0" bIns="0" rtlCol="0">
            <a:spAutoFit/>
          </a:bodyPr>
          <a:lstStyle/>
          <a:p>
            <a:pPr marL="12700">
              <a:lnSpc>
                <a:spcPts val="3345"/>
              </a:lnSpc>
              <a:tabLst>
                <a:tab pos="609600" algn="l"/>
                <a:tab pos="1543685" algn="l"/>
                <a:tab pos="1972310" algn="l"/>
                <a:tab pos="3302635" algn="l"/>
              </a:tabLst>
            </a:pPr>
            <a:r>
              <a:rPr sz="3200" b="1" dirty="0">
                <a:solidFill>
                  <a:srgbClr val="30859C"/>
                </a:solidFill>
                <a:latin typeface="Carlito"/>
                <a:cs typeface="Carlito"/>
              </a:rPr>
              <a:t>1	</a:t>
            </a:r>
            <a:r>
              <a:rPr sz="2400" b="1" u="heavy" spc="-5" dirty="0">
                <a:solidFill>
                  <a:srgbClr val="FF0000"/>
                </a:solidFill>
                <a:uFill>
                  <a:solidFill>
                    <a:srgbClr val="FF0000"/>
                  </a:solidFill>
                </a:uFill>
                <a:latin typeface="Carlito"/>
                <a:cs typeface="Carlito"/>
              </a:rPr>
              <a:t>Prima	di	</a:t>
            </a:r>
            <a:r>
              <a:rPr sz="2400" b="1" u="heavy" spc="-10" dirty="0">
                <a:solidFill>
                  <a:srgbClr val="FF0000"/>
                </a:solidFill>
                <a:uFill>
                  <a:solidFill>
                    <a:srgbClr val="FF0000"/>
                  </a:solidFill>
                </a:uFill>
                <a:latin typeface="Carlito"/>
                <a:cs typeface="Carlito"/>
              </a:rPr>
              <a:t>utilizzare	</a:t>
            </a:r>
            <a:r>
              <a:rPr sz="2400" b="1" u="heavy" spc="-5" dirty="0">
                <a:solidFill>
                  <a:srgbClr val="FF0000"/>
                </a:solidFill>
                <a:uFill>
                  <a:solidFill>
                    <a:srgbClr val="FF0000"/>
                  </a:solidFill>
                </a:uFill>
                <a:latin typeface="Carlito"/>
                <a:cs typeface="Carlito"/>
              </a:rPr>
              <a:t>qualsiasi</a:t>
            </a:r>
            <a:endParaRPr sz="2400">
              <a:latin typeface="Carlito"/>
              <a:cs typeface="Carlito"/>
            </a:endParaRPr>
          </a:p>
          <a:p>
            <a:pPr marL="12700" marR="7620" algn="just">
              <a:lnSpc>
                <a:spcPct val="100000"/>
              </a:lnSpc>
              <a:spcBef>
                <a:spcPts val="40"/>
              </a:spcBef>
            </a:pPr>
            <a:r>
              <a:rPr sz="2400" b="1" u="heavy" spc="-20" dirty="0">
                <a:solidFill>
                  <a:srgbClr val="FF0000"/>
                </a:solidFill>
                <a:uFill>
                  <a:solidFill>
                    <a:srgbClr val="FF0000"/>
                  </a:solidFill>
                </a:uFill>
                <a:latin typeface="Carlito"/>
                <a:cs typeface="Carlito"/>
              </a:rPr>
              <a:t>attrezzo </a:t>
            </a:r>
            <a:r>
              <a:rPr sz="2400" b="1" u="heavy" spc="-15" dirty="0">
                <a:solidFill>
                  <a:srgbClr val="FF0000"/>
                </a:solidFill>
                <a:uFill>
                  <a:solidFill>
                    <a:srgbClr val="FF0000"/>
                  </a:solidFill>
                </a:uFill>
                <a:latin typeface="Carlito"/>
                <a:cs typeface="Carlito"/>
              </a:rPr>
              <a:t>concentrati </a:t>
            </a:r>
            <a:r>
              <a:rPr sz="2400" b="1" u="heavy" spc="5" dirty="0">
                <a:solidFill>
                  <a:srgbClr val="FF0000"/>
                </a:solidFill>
                <a:uFill>
                  <a:solidFill>
                    <a:srgbClr val="FF0000"/>
                  </a:solidFill>
                </a:uFill>
                <a:latin typeface="Carlito"/>
                <a:cs typeface="Carlito"/>
              </a:rPr>
              <a:t>su </a:t>
            </a:r>
            <a:r>
              <a:rPr sz="2400" b="1" u="heavy" spc="-5" dirty="0">
                <a:solidFill>
                  <a:srgbClr val="FF0000"/>
                </a:solidFill>
                <a:uFill>
                  <a:solidFill>
                    <a:srgbClr val="FF0000"/>
                  </a:solidFill>
                </a:uFill>
                <a:latin typeface="Carlito"/>
                <a:cs typeface="Carlito"/>
              </a:rPr>
              <a:t>quel che </a:t>
            </a:r>
            <a:r>
              <a:rPr sz="2400" b="1" spc="-5" dirty="0">
                <a:solidFill>
                  <a:srgbClr val="FF0000"/>
                </a:solidFill>
                <a:latin typeface="Carlito"/>
                <a:cs typeface="Carlito"/>
              </a:rPr>
              <a:t> </a:t>
            </a:r>
            <a:r>
              <a:rPr sz="2400" b="1" u="heavy" spc="-15" dirty="0">
                <a:solidFill>
                  <a:srgbClr val="FF0000"/>
                </a:solidFill>
                <a:uFill>
                  <a:solidFill>
                    <a:srgbClr val="FF0000"/>
                  </a:solidFill>
                </a:uFill>
                <a:latin typeface="Carlito"/>
                <a:cs typeface="Carlito"/>
              </a:rPr>
              <a:t>stai</a:t>
            </a:r>
            <a:r>
              <a:rPr sz="2400" b="1" u="heavy" spc="-10" dirty="0">
                <a:solidFill>
                  <a:srgbClr val="FF0000"/>
                </a:solidFill>
                <a:uFill>
                  <a:solidFill>
                    <a:srgbClr val="FF0000"/>
                  </a:solidFill>
                </a:uFill>
                <a:latin typeface="Carlito"/>
                <a:cs typeface="Carlito"/>
              </a:rPr>
              <a:t> facendo!</a:t>
            </a:r>
            <a:endParaRPr sz="2400">
              <a:latin typeface="Carlito"/>
              <a:cs typeface="Carlito"/>
            </a:endParaRPr>
          </a:p>
          <a:p>
            <a:pPr marL="12700" marR="6985" algn="just">
              <a:lnSpc>
                <a:spcPct val="100000"/>
              </a:lnSpc>
            </a:pPr>
            <a:r>
              <a:rPr sz="2400" spc="-10" dirty="0">
                <a:latin typeface="Carlito"/>
                <a:cs typeface="Carlito"/>
              </a:rPr>
              <a:t>Questo </a:t>
            </a:r>
            <a:r>
              <a:rPr sz="2400" dirty="0">
                <a:latin typeface="Carlito"/>
                <a:cs typeface="Carlito"/>
              </a:rPr>
              <a:t>è il </a:t>
            </a:r>
            <a:r>
              <a:rPr sz="2400" spc="-5" dirty="0">
                <a:latin typeface="Carlito"/>
                <a:cs typeface="Carlito"/>
              </a:rPr>
              <a:t>primo passo </a:t>
            </a:r>
            <a:r>
              <a:rPr sz="2400" dirty="0">
                <a:latin typeface="Carlito"/>
                <a:cs typeface="Carlito"/>
              </a:rPr>
              <a:t>per  </a:t>
            </a:r>
            <a:r>
              <a:rPr sz="2400" spc="-20" dirty="0">
                <a:latin typeface="Carlito"/>
                <a:cs typeface="Carlito"/>
              </a:rPr>
              <a:t>lavorare </a:t>
            </a:r>
            <a:r>
              <a:rPr sz="2400" dirty="0">
                <a:latin typeface="Carlito"/>
                <a:cs typeface="Carlito"/>
              </a:rPr>
              <a:t>in</a:t>
            </a:r>
            <a:r>
              <a:rPr sz="2400" spc="5" dirty="0">
                <a:latin typeface="Carlito"/>
                <a:cs typeface="Carlito"/>
              </a:rPr>
              <a:t> </a:t>
            </a:r>
            <a:r>
              <a:rPr sz="2400" spc="-10" dirty="0">
                <a:latin typeface="Carlito"/>
                <a:cs typeface="Carlito"/>
              </a:rPr>
              <a:t>sicurezza!</a:t>
            </a:r>
            <a:endParaRPr sz="2400">
              <a:latin typeface="Carlito"/>
              <a:cs typeface="Carlito"/>
            </a:endParaRPr>
          </a:p>
          <a:p>
            <a:pPr marL="12700" marR="5080" indent="91440" algn="just">
              <a:lnSpc>
                <a:spcPct val="100600"/>
              </a:lnSpc>
              <a:spcBef>
                <a:spcPts val="1725"/>
              </a:spcBef>
            </a:pPr>
            <a:r>
              <a:rPr sz="3200" b="1" dirty="0">
                <a:solidFill>
                  <a:srgbClr val="30859C"/>
                </a:solidFill>
                <a:latin typeface="Carlito"/>
                <a:cs typeface="Carlito"/>
              </a:rPr>
              <a:t>2</a:t>
            </a:r>
            <a:r>
              <a:rPr sz="3200" b="1" dirty="0">
                <a:solidFill>
                  <a:srgbClr val="FF0000"/>
                </a:solidFill>
                <a:latin typeface="Carlito"/>
                <a:cs typeface="Carlito"/>
              </a:rPr>
              <a:t> </a:t>
            </a:r>
            <a:r>
              <a:rPr sz="2400" b="1" u="heavy" dirty="0">
                <a:solidFill>
                  <a:srgbClr val="FF0000"/>
                </a:solidFill>
                <a:uFill>
                  <a:solidFill>
                    <a:srgbClr val="FF0000"/>
                  </a:solidFill>
                </a:uFill>
                <a:latin typeface="Carlito"/>
                <a:cs typeface="Carlito"/>
              </a:rPr>
              <a:t>E’ </a:t>
            </a:r>
            <a:r>
              <a:rPr sz="2400" b="1" u="heavy" spc="-10" dirty="0">
                <a:solidFill>
                  <a:srgbClr val="FF0000"/>
                </a:solidFill>
                <a:uFill>
                  <a:solidFill>
                    <a:srgbClr val="FF0000"/>
                  </a:solidFill>
                </a:uFill>
                <a:latin typeface="Carlito"/>
                <a:cs typeface="Carlito"/>
              </a:rPr>
              <a:t>importante valutare </a:t>
            </a:r>
            <a:r>
              <a:rPr sz="2400" b="1" u="heavy" spc="-5" dirty="0">
                <a:solidFill>
                  <a:srgbClr val="FF0000"/>
                </a:solidFill>
                <a:uFill>
                  <a:solidFill>
                    <a:srgbClr val="FF0000"/>
                  </a:solidFill>
                </a:uFill>
                <a:latin typeface="Carlito"/>
                <a:cs typeface="Carlito"/>
              </a:rPr>
              <a:t>rischi</a:t>
            </a:r>
            <a:r>
              <a:rPr sz="2400" b="1" spc="-5" dirty="0">
                <a:solidFill>
                  <a:srgbClr val="FF0000"/>
                </a:solidFill>
                <a:latin typeface="Carlito"/>
                <a:cs typeface="Carlito"/>
              </a:rPr>
              <a:t> </a:t>
            </a:r>
            <a:r>
              <a:rPr sz="2400" spc="-5" dirty="0">
                <a:latin typeface="Carlito"/>
                <a:cs typeface="Carlito"/>
              </a:rPr>
              <a:t>di  </a:t>
            </a:r>
            <a:r>
              <a:rPr sz="2400" dirty="0">
                <a:latin typeface="Carlito"/>
                <a:cs typeface="Carlito"/>
              </a:rPr>
              <a:t>ciò che </a:t>
            </a:r>
            <a:r>
              <a:rPr sz="2400" spc="-10" dirty="0">
                <a:latin typeface="Carlito"/>
                <a:cs typeface="Carlito"/>
              </a:rPr>
              <a:t>stiamo </a:t>
            </a:r>
            <a:r>
              <a:rPr sz="2400" spc="-15" dirty="0">
                <a:latin typeface="Carlito"/>
                <a:cs typeface="Carlito"/>
              </a:rPr>
              <a:t>facendo, </a:t>
            </a:r>
            <a:r>
              <a:rPr sz="2400" spc="-5" dirty="0">
                <a:latin typeface="Carlito"/>
                <a:cs typeface="Carlito"/>
              </a:rPr>
              <a:t>solo </a:t>
            </a:r>
            <a:r>
              <a:rPr sz="2400" spc="-10" dirty="0">
                <a:latin typeface="Carlito"/>
                <a:cs typeface="Carlito"/>
              </a:rPr>
              <a:t>così  </a:t>
            </a:r>
            <a:r>
              <a:rPr sz="2400" spc="-5" dirty="0">
                <a:latin typeface="Carlito"/>
                <a:cs typeface="Carlito"/>
              </a:rPr>
              <a:t>possiamo </a:t>
            </a:r>
            <a:r>
              <a:rPr sz="2400" spc="-15" dirty="0">
                <a:latin typeface="Carlito"/>
                <a:cs typeface="Carlito"/>
              </a:rPr>
              <a:t>evitare </a:t>
            </a:r>
            <a:r>
              <a:rPr sz="2400" spc="-5" dirty="0">
                <a:latin typeface="Carlito"/>
                <a:cs typeface="Carlito"/>
              </a:rPr>
              <a:t>incidenti</a:t>
            </a:r>
            <a:r>
              <a:rPr sz="2400" spc="-25" dirty="0">
                <a:latin typeface="Carlito"/>
                <a:cs typeface="Carlito"/>
              </a:rPr>
              <a:t> </a:t>
            </a:r>
            <a:r>
              <a:rPr sz="2400" dirty="0">
                <a:latin typeface="Carlito"/>
                <a:cs typeface="Carlito"/>
              </a:rPr>
              <a:t>!</a:t>
            </a:r>
            <a:endParaRPr sz="2400">
              <a:latin typeface="Carlito"/>
              <a:cs typeface="Carlito"/>
            </a:endParaRPr>
          </a:p>
          <a:p>
            <a:pPr>
              <a:lnSpc>
                <a:spcPct val="100000"/>
              </a:lnSpc>
            </a:pPr>
            <a:endParaRPr sz="2000">
              <a:latin typeface="Carlito"/>
              <a:cs typeface="Carlito"/>
            </a:endParaRPr>
          </a:p>
          <a:p>
            <a:pPr marL="12700" marR="5080" algn="just">
              <a:lnSpc>
                <a:spcPct val="100400"/>
              </a:lnSpc>
            </a:pPr>
            <a:r>
              <a:rPr sz="3600" b="1" dirty="0">
                <a:solidFill>
                  <a:srgbClr val="30859C"/>
                </a:solidFill>
                <a:latin typeface="Carlito"/>
                <a:cs typeface="Carlito"/>
              </a:rPr>
              <a:t>3</a:t>
            </a:r>
            <a:r>
              <a:rPr sz="3600" b="1" dirty="0">
                <a:solidFill>
                  <a:srgbClr val="FF0000"/>
                </a:solidFill>
                <a:latin typeface="Carlito"/>
                <a:cs typeface="Carlito"/>
              </a:rPr>
              <a:t> </a:t>
            </a:r>
            <a:r>
              <a:rPr sz="2400" b="1" u="heavy" spc="-10" dirty="0">
                <a:solidFill>
                  <a:srgbClr val="FF0000"/>
                </a:solidFill>
                <a:uFill>
                  <a:solidFill>
                    <a:srgbClr val="FF0000"/>
                  </a:solidFill>
                </a:uFill>
                <a:latin typeface="Carlito"/>
                <a:cs typeface="Carlito"/>
              </a:rPr>
              <a:t>Ricorda! </a:t>
            </a:r>
            <a:r>
              <a:rPr sz="2400" b="1" u="heavy" dirty="0">
                <a:solidFill>
                  <a:srgbClr val="FF0000"/>
                </a:solidFill>
                <a:uFill>
                  <a:solidFill>
                    <a:srgbClr val="FF0000"/>
                  </a:solidFill>
                </a:uFill>
                <a:latin typeface="Carlito"/>
                <a:cs typeface="Carlito"/>
              </a:rPr>
              <a:t>Le </a:t>
            </a:r>
            <a:r>
              <a:rPr sz="2400" b="1" u="heavy" spc="-10" dirty="0">
                <a:solidFill>
                  <a:srgbClr val="FF0000"/>
                </a:solidFill>
                <a:uFill>
                  <a:solidFill>
                    <a:srgbClr val="FF0000"/>
                  </a:solidFill>
                </a:uFill>
                <a:latin typeface="Carlito"/>
                <a:cs typeface="Carlito"/>
              </a:rPr>
              <a:t>misure </a:t>
            </a:r>
            <a:r>
              <a:rPr sz="2400" b="1" u="heavy" spc="-5" dirty="0">
                <a:solidFill>
                  <a:srgbClr val="FF0000"/>
                </a:solidFill>
                <a:uFill>
                  <a:solidFill>
                    <a:srgbClr val="FF0000"/>
                  </a:solidFill>
                </a:uFill>
                <a:latin typeface="Carlito"/>
                <a:cs typeface="Carlito"/>
              </a:rPr>
              <a:t>di </a:t>
            </a:r>
            <a:r>
              <a:rPr sz="2400" b="1" u="heavy" spc="-15" dirty="0">
                <a:solidFill>
                  <a:srgbClr val="FF0000"/>
                </a:solidFill>
                <a:uFill>
                  <a:solidFill>
                    <a:srgbClr val="FF0000"/>
                  </a:solidFill>
                </a:uFill>
                <a:latin typeface="Carlito"/>
                <a:cs typeface="Carlito"/>
              </a:rPr>
              <a:t>sicurezza  </a:t>
            </a:r>
            <a:r>
              <a:rPr sz="2400" b="1" u="heavy" dirty="0">
                <a:solidFill>
                  <a:srgbClr val="FF0000"/>
                </a:solidFill>
                <a:uFill>
                  <a:solidFill>
                    <a:srgbClr val="FF0000"/>
                  </a:solidFill>
                </a:uFill>
                <a:latin typeface="Carlito"/>
                <a:cs typeface="Carlito"/>
              </a:rPr>
              <a:t>sono </a:t>
            </a:r>
            <a:r>
              <a:rPr sz="2400" b="1" u="heavy" spc="-5" dirty="0">
                <a:solidFill>
                  <a:srgbClr val="FF0000"/>
                </a:solidFill>
                <a:uFill>
                  <a:solidFill>
                    <a:srgbClr val="FF0000"/>
                  </a:solidFill>
                </a:uFill>
                <a:latin typeface="Carlito"/>
                <a:cs typeface="Carlito"/>
              </a:rPr>
              <a:t>utili</a:t>
            </a:r>
            <a:r>
              <a:rPr sz="2400" b="1" u="heavy" spc="530" dirty="0">
                <a:solidFill>
                  <a:srgbClr val="FF0000"/>
                </a:solidFill>
                <a:uFill>
                  <a:solidFill>
                    <a:srgbClr val="FF0000"/>
                  </a:solidFill>
                </a:uFill>
                <a:latin typeface="Carlito"/>
                <a:cs typeface="Carlito"/>
              </a:rPr>
              <a:t> </a:t>
            </a:r>
            <a:r>
              <a:rPr sz="2400" b="1" u="heavy" dirty="0">
                <a:solidFill>
                  <a:srgbClr val="FF0000"/>
                </a:solidFill>
                <a:uFill>
                  <a:solidFill>
                    <a:srgbClr val="FF0000"/>
                  </a:solidFill>
                </a:uFill>
                <a:latin typeface="Carlito"/>
                <a:cs typeface="Carlito"/>
              </a:rPr>
              <a:t>solo se </a:t>
            </a:r>
            <a:r>
              <a:rPr sz="2400" b="1" u="heavy" spc="-15" dirty="0">
                <a:solidFill>
                  <a:srgbClr val="FF0000"/>
                </a:solidFill>
                <a:uFill>
                  <a:solidFill>
                    <a:srgbClr val="FF0000"/>
                  </a:solidFill>
                </a:uFill>
                <a:latin typeface="Carlito"/>
                <a:cs typeface="Carlito"/>
              </a:rPr>
              <a:t>usate  correttamente </a:t>
            </a:r>
            <a:r>
              <a:rPr sz="2400" b="1" u="heavy" dirty="0">
                <a:solidFill>
                  <a:srgbClr val="FF0000"/>
                </a:solidFill>
                <a:uFill>
                  <a:solidFill>
                    <a:srgbClr val="FF0000"/>
                  </a:solidFill>
                </a:uFill>
                <a:latin typeface="Carlito"/>
                <a:cs typeface="Carlito"/>
              </a:rPr>
              <a:t>.</a:t>
            </a:r>
            <a:r>
              <a:rPr sz="2400" b="1" dirty="0">
                <a:solidFill>
                  <a:srgbClr val="FF0000"/>
                </a:solidFill>
                <a:latin typeface="Carlito"/>
                <a:cs typeface="Carlito"/>
              </a:rPr>
              <a:t> </a:t>
            </a:r>
            <a:r>
              <a:rPr sz="2400" spc="-5" dirty="0">
                <a:latin typeface="Carlito"/>
                <a:cs typeface="Carlito"/>
              </a:rPr>
              <a:t>Un </a:t>
            </a:r>
            <a:r>
              <a:rPr sz="2400" spc="-10" dirty="0">
                <a:latin typeface="Carlito"/>
                <a:cs typeface="Carlito"/>
              </a:rPr>
              <a:t>casco </a:t>
            </a:r>
            <a:r>
              <a:rPr sz="2400" spc="-5" dirty="0">
                <a:latin typeface="Carlito"/>
                <a:cs typeface="Carlito"/>
              </a:rPr>
              <a:t>non  </a:t>
            </a:r>
            <a:r>
              <a:rPr sz="2400" spc="-10" dirty="0">
                <a:latin typeface="Carlito"/>
                <a:cs typeface="Carlito"/>
              </a:rPr>
              <a:t>agganciato vola </a:t>
            </a:r>
            <a:r>
              <a:rPr sz="2400" spc="-5" dirty="0">
                <a:latin typeface="Carlito"/>
                <a:cs typeface="Carlito"/>
              </a:rPr>
              <a:t>via </a:t>
            </a:r>
            <a:r>
              <a:rPr sz="2400" spc="-10" dirty="0">
                <a:latin typeface="Carlito"/>
                <a:cs typeface="Carlito"/>
              </a:rPr>
              <a:t>proprio </a:t>
            </a:r>
            <a:r>
              <a:rPr sz="2400" spc="-5" dirty="0">
                <a:latin typeface="Carlito"/>
                <a:cs typeface="Carlito"/>
              </a:rPr>
              <a:t>quando  ne </a:t>
            </a:r>
            <a:r>
              <a:rPr sz="2400" spc="-15" dirty="0">
                <a:latin typeface="Carlito"/>
                <a:cs typeface="Carlito"/>
              </a:rPr>
              <a:t>avresti </a:t>
            </a:r>
            <a:r>
              <a:rPr sz="2400" spc="-5" dirty="0">
                <a:latin typeface="Carlito"/>
                <a:cs typeface="Carlito"/>
              </a:rPr>
              <a:t>più</a:t>
            </a:r>
            <a:r>
              <a:rPr sz="2400" dirty="0">
                <a:latin typeface="Carlito"/>
                <a:cs typeface="Carlito"/>
              </a:rPr>
              <a:t> </a:t>
            </a:r>
            <a:r>
              <a:rPr sz="2400" spc="-5" dirty="0">
                <a:latin typeface="Carlito"/>
                <a:cs typeface="Carlito"/>
              </a:rPr>
              <a:t>bisogno</a:t>
            </a:r>
            <a:endParaRPr sz="2400">
              <a:latin typeface="Carlito"/>
              <a:cs typeface="Carlito"/>
            </a:endParaRPr>
          </a:p>
        </p:txBody>
      </p:sp>
      <p:sp>
        <p:nvSpPr>
          <p:cNvPr id="3" name="object 3"/>
          <p:cNvSpPr/>
          <p:nvPr/>
        </p:nvSpPr>
        <p:spPr>
          <a:xfrm>
            <a:off x="1237488" y="1356360"/>
            <a:ext cx="3200400" cy="168097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773935" y="3162300"/>
            <a:ext cx="2369820" cy="360883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465832" y="3267455"/>
            <a:ext cx="5186171" cy="391667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438147" y="980947"/>
            <a:ext cx="8329295" cy="2272030"/>
          </a:xfrm>
          <a:prstGeom prst="rect">
            <a:avLst/>
          </a:prstGeom>
        </p:spPr>
        <p:txBody>
          <a:bodyPr vert="horz" wrap="square" lIns="0" tIns="38100" rIns="0" bIns="0" rtlCol="0">
            <a:spAutoFit/>
          </a:bodyPr>
          <a:lstStyle/>
          <a:p>
            <a:pPr marL="4977765">
              <a:lnSpc>
                <a:spcPct val="100000"/>
              </a:lnSpc>
              <a:spcBef>
                <a:spcPts val="300"/>
              </a:spcBef>
            </a:pPr>
            <a:r>
              <a:rPr sz="2400" b="1" spc="-5" dirty="0">
                <a:solidFill>
                  <a:srgbClr val="FF0000"/>
                </a:solidFill>
                <a:latin typeface="Carlito"/>
                <a:cs typeface="Carlito"/>
              </a:rPr>
              <a:t>SICUREZZA </a:t>
            </a:r>
            <a:r>
              <a:rPr sz="2400" b="1" dirty="0">
                <a:solidFill>
                  <a:srgbClr val="FF0000"/>
                </a:solidFill>
                <a:latin typeface="Carlito"/>
                <a:cs typeface="Carlito"/>
              </a:rPr>
              <a:t>NEL</a:t>
            </a:r>
            <a:r>
              <a:rPr sz="2400" b="1" spc="-90" dirty="0">
                <a:solidFill>
                  <a:srgbClr val="FF0000"/>
                </a:solidFill>
                <a:latin typeface="Carlito"/>
                <a:cs typeface="Carlito"/>
              </a:rPr>
              <a:t> </a:t>
            </a:r>
            <a:r>
              <a:rPr sz="2400" b="1" spc="-10" dirty="0">
                <a:solidFill>
                  <a:srgbClr val="FF0000"/>
                </a:solidFill>
                <a:latin typeface="Carlito"/>
                <a:cs typeface="Carlito"/>
              </a:rPr>
              <a:t>VESTIARIO</a:t>
            </a:r>
            <a:endParaRPr sz="2400">
              <a:latin typeface="Carlito"/>
              <a:cs typeface="Carlito"/>
            </a:endParaRPr>
          </a:p>
          <a:p>
            <a:pPr marL="437515" marR="5080" indent="-425450" algn="r">
              <a:lnSpc>
                <a:spcPct val="100000"/>
              </a:lnSpc>
              <a:spcBef>
                <a:spcPts val="204"/>
              </a:spcBef>
            </a:pPr>
            <a:r>
              <a:rPr sz="2400" spc="-5" dirty="0">
                <a:latin typeface="Carlito"/>
                <a:cs typeface="Carlito"/>
              </a:rPr>
              <a:t>alcuni </a:t>
            </a:r>
            <a:r>
              <a:rPr sz="2400" spc="-15" dirty="0">
                <a:latin typeface="Carlito"/>
                <a:cs typeface="Carlito"/>
              </a:rPr>
              <a:t>lavori prevedono l’uso </a:t>
            </a:r>
            <a:r>
              <a:rPr sz="2400" spc="-5" dirty="0">
                <a:latin typeface="Carlito"/>
                <a:cs typeface="Carlito"/>
              </a:rPr>
              <a:t>di indumenti di</a:t>
            </a:r>
            <a:r>
              <a:rPr sz="2400" spc="30" dirty="0">
                <a:latin typeface="Carlito"/>
                <a:cs typeface="Carlito"/>
              </a:rPr>
              <a:t> </a:t>
            </a:r>
            <a:r>
              <a:rPr sz="2400" spc="-10" dirty="0">
                <a:latin typeface="Carlito"/>
                <a:cs typeface="Carlito"/>
              </a:rPr>
              <a:t>protezione</a:t>
            </a:r>
            <a:r>
              <a:rPr sz="2400" spc="10" dirty="0">
                <a:latin typeface="Carlito"/>
                <a:cs typeface="Carlito"/>
              </a:rPr>
              <a:t> </a:t>
            </a:r>
            <a:r>
              <a:rPr sz="2400" spc="-5" dirty="0">
                <a:latin typeface="Carlito"/>
                <a:cs typeface="Carlito"/>
              </a:rPr>
              <a:t>particolari: </a:t>
            </a:r>
            <a:r>
              <a:rPr sz="2400" dirty="0">
                <a:latin typeface="Carlito"/>
                <a:cs typeface="Carlito"/>
              </a:rPr>
              <a:t> </a:t>
            </a:r>
            <a:r>
              <a:rPr sz="2400" b="1" spc="-10" dirty="0">
                <a:latin typeface="Carlito"/>
                <a:cs typeface="Carlito"/>
              </a:rPr>
              <a:t>guanti, </a:t>
            </a:r>
            <a:r>
              <a:rPr sz="2400" b="1" spc="-5" dirty="0">
                <a:latin typeface="Carlito"/>
                <a:cs typeface="Carlito"/>
              </a:rPr>
              <a:t>camici, </a:t>
            </a:r>
            <a:r>
              <a:rPr sz="2400" b="1" spc="-10" dirty="0">
                <a:latin typeface="Carlito"/>
                <a:cs typeface="Carlito"/>
              </a:rPr>
              <a:t>grembiuli, </a:t>
            </a:r>
            <a:r>
              <a:rPr sz="2400" b="1" spc="-5" dirty="0">
                <a:latin typeface="Carlito"/>
                <a:cs typeface="Carlito"/>
              </a:rPr>
              <a:t>occhiali, </a:t>
            </a:r>
            <a:r>
              <a:rPr sz="2400" b="1" spc="-15" dirty="0">
                <a:latin typeface="Carlito"/>
                <a:cs typeface="Carlito"/>
              </a:rPr>
              <a:t>talvolta </a:t>
            </a:r>
            <a:r>
              <a:rPr sz="2400" b="1" spc="-10" dirty="0">
                <a:latin typeface="Carlito"/>
                <a:cs typeface="Carlito"/>
              </a:rPr>
              <a:t>scarpe</a:t>
            </a:r>
            <a:r>
              <a:rPr sz="2400" b="1" spc="80" dirty="0">
                <a:latin typeface="Carlito"/>
                <a:cs typeface="Carlito"/>
              </a:rPr>
              <a:t> </a:t>
            </a:r>
            <a:r>
              <a:rPr sz="2400" b="1" spc="-5" dirty="0">
                <a:latin typeface="Carlito"/>
                <a:cs typeface="Carlito"/>
              </a:rPr>
              <a:t>che</a:t>
            </a:r>
            <a:r>
              <a:rPr sz="2400" b="1" dirty="0">
                <a:latin typeface="Carlito"/>
                <a:cs typeface="Carlito"/>
              </a:rPr>
              <a:t> </a:t>
            </a:r>
            <a:r>
              <a:rPr sz="2400" b="1" spc="-10" dirty="0">
                <a:latin typeface="Carlito"/>
                <a:cs typeface="Carlito"/>
              </a:rPr>
              <a:t>vengono </a:t>
            </a:r>
            <a:r>
              <a:rPr sz="2400" b="1" dirty="0">
                <a:latin typeface="Carlito"/>
                <a:cs typeface="Carlito"/>
              </a:rPr>
              <a:t> </a:t>
            </a:r>
            <a:r>
              <a:rPr sz="2400" b="1" spc="-5" dirty="0">
                <a:latin typeface="Carlito"/>
                <a:cs typeface="Carlito"/>
              </a:rPr>
              <a:t>chiamati </a:t>
            </a:r>
            <a:r>
              <a:rPr sz="2400" b="1" spc="-5" dirty="0">
                <a:solidFill>
                  <a:srgbClr val="30859C"/>
                </a:solidFill>
                <a:latin typeface="Carlito"/>
                <a:cs typeface="Carlito"/>
              </a:rPr>
              <a:t>Dispositivi di </a:t>
            </a:r>
            <a:r>
              <a:rPr sz="2400" b="1" spc="-10" dirty="0">
                <a:solidFill>
                  <a:srgbClr val="30859C"/>
                </a:solidFill>
                <a:latin typeface="Carlito"/>
                <a:cs typeface="Carlito"/>
              </a:rPr>
              <a:t>Protezione </a:t>
            </a:r>
            <a:r>
              <a:rPr sz="2400" b="1" spc="-5" dirty="0">
                <a:solidFill>
                  <a:srgbClr val="30859C"/>
                </a:solidFill>
                <a:latin typeface="Carlito"/>
                <a:cs typeface="Carlito"/>
              </a:rPr>
              <a:t>Individuale</a:t>
            </a:r>
            <a:r>
              <a:rPr sz="2400" b="1" spc="-45" dirty="0">
                <a:solidFill>
                  <a:srgbClr val="30859C"/>
                </a:solidFill>
                <a:latin typeface="Carlito"/>
                <a:cs typeface="Carlito"/>
              </a:rPr>
              <a:t> </a:t>
            </a:r>
            <a:r>
              <a:rPr sz="2400" b="1" spc="-5" dirty="0">
                <a:solidFill>
                  <a:srgbClr val="30859C"/>
                </a:solidFill>
                <a:latin typeface="Carlito"/>
                <a:cs typeface="Carlito"/>
              </a:rPr>
              <a:t>(DPI)</a:t>
            </a:r>
            <a:endParaRPr sz="2400">
              <a:latin typeface="Carlito"/>
              <a:cs typeface="Carlito"/>
            </a:endParaRPr>
          </a:p>
          <a:p>
            <a:pPr marR="7620" algn="r">
              <a:lnSpc>
                <a:spcPct val="100000"/>
              </a:lnSpc>
            </a:pPr>
            <a:r>
              <a:rPr sz="2400" b="1" spc="-15" dirty="0">
                <a:latin typeface="Carlito"/>
                <a:cs typeface="Carlito"/>
              </a:rPr>
              <a:t>Attenzione </a:t>
            </a:r>
            <a:r>
              <a:rPr sz="2400" b="1" spc="-5" dirty="0">
                <a:latin typeface="Carlito"/>
                <a:cs typeface="Carlito"/>
              </a:rPr>
              <a:t>anche quel che indossi può essere </a:t>
            </a:r>
            <a:r>
              <a:rPr sz="2400" b="1" spc="-20" dirty="0">
                <a:latin typeface="Carlito"/>
                <a:cs typeface="Carlito"/>
              </a:rPr>
              <a:t>fonte </a:t>
            </a:r>
            <a:r>
              <a:rPr sz="2400" b="1" spc="-5" dirty="0">
                <a:latin typeface="Carlito"/>
                <a:cs typeface="Carlito"/>
              </a:rPr>
              <a:t>di</a:t>
            </a:r>
            <a:r>
              <a:rPr sz="2400" b="1" spc="20" dirty="0">
                <a:latin typeface="Carlito"/>
                <a:cs typeface="Carlito"/>
              </a:rPr>
              <a:t> </a:t>
            </a:r>
            <a:r>
              <a:rPr sz="2400" b="1" spc="-5" dirty="0">
                <a:latin typeface="Carlito"/>
                <a:cs typeface="Carlito"/>
              </a:rPr>
              <a:t>pericolo</a:t>
            </a:r>
            <a:endParaRPr sz="2400">
              <a:latin typeface="Carlito"/>
              <a:cs typeface="Carlito"/>
            </a:endParaRPr>
          </a:p>
          <a:p>
            <a:pPr marR="6350" algn="r">
              <a:lnSpc>
                <a:spcPct val="100000"/>
              </a:lnSpc>
            </a:pPr>
            <a:r>
              <a:rPr sz="2400" b="1" spc="-5" dirty="0">
                <a:latin typeface="Carlito"/>
                <a:cs typeface="Carlito"/>
              </a:rPr>
              <a:t>(orecchini,</a:t>
            </a:r>
            <a:r>
              <a:rPr sz="2400" b="1" spc="-105" dirty="0">
                <a:latin typeface="Carlito"/>
                <a:cs typeface="Carlito"/>
              </a:rPr>
              <a:t> </a:t>
            </a:r>
            <a:r>
              <a:rPr sz="2400" b="1" spc="-5" dirty="0">
                <a:latin typeface="Carlito"/>
                <a:cs typeface="Carlito"/>
              </a:rPr>
              <a:t>anelli…)!</a:t>
            </a:r>
            <a:endParaRPr sz="2400">
              <a:latin typeface="Carlito"/>
              <a:cs typeface="Carli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066291" y="6787384"/>
            <a:ext cx="189230" cy="177800"/>
          </a:xfrm>
          <a:prstGeom prst="rect">
            <a:avLst/>
          </a:prstGeom>
        </p:spPr>
        <p:txBody>
          <a:bodyPr vert="horz" wrap="square" lIns="0" tIns="12065" rIns="0" bIns="0" rtlCol="0">
            <a:spAutoFit/>
          </a:bodyPr>
          <a:lstStyle/>
          <a:p>
            <a:pPr marL="105410" indent="-93345">
              <a:lnSpc>
                <a:spcPct val="100000"/>
              </a:lnSpc>
              <a:spcBef>
                <a:spcPts val="95"/>
              </a:spcBef>
              <a:buFont typeface="Wingdings"/>
              <a:buChar char=""/>
              <a:tabLst>
                <a:tab pos="106045" algn="l"/>
              </a:tabLst>
            </a:pPr>
            <a:r>
              <a:rPr sz="1000" spc="-5" dirty="0">
                <a:latin typeface="Arial"/>
                <a:cs typeface="Arial"/>
              </a:rPr>
              <a:t>5</a:t>
            </a:r>
            <a:endParaRPr sz="1000">
              <a:latin typeface="Arial"/>
              <a:cs typeface="Arial"/>
            </a:endParaRPr>
          </a:p>
        </p:txBody>
      </p:sp>
      <p:grpSp>
        <p:nvGrpSpPr>
          <p:cNvPr id="4" name="object 4"/>
          <p:cNvGrpSpPr/>
          <p:nvPr/>
        </p:nvGrpSpPr>
        <p:grpSpPr>
          <a:xfrm>
            <a:off x="1926335" y="1642872"/>
            <a:ext cx="6304915" cy="5564505"/>
            <a:chOff x="1926335" y="1642872"/>
            <a:chExt cx="6304915" cy="5564505"/>
          </a:xfrm>
        </p:grpSpPr>
        <p:sp>
          <p:nvSpPr>
            <p:cNvPr id="5" name="object 5"/>
            <p:cNvSpPr/>
            <p:nvPr/>
          </p:nvSpPr>
          <p:spPr>
            <a:xfrm>
              <a:off x="2682789" y="4712099"/>
              <a:ext cx="4715668" cy="495408"/>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926335" y="1642872"/>
              <a:ext cx="6304788" cy="5564123"/>
            </a:xfrm>
            <a:prstGeom prst="rect">
              <a:avLst/>
            </a:prstGeom>
            <a:blipFill>
              <a:blip r:embed="rId3" cstate="print"/>
              <a:stretch>
                <a:fillRect/>
              </a:stretch>
            </a:blipFill>
          </p:spPr>
          <p:txBody>
            <a:bodyPr wrap="square" lIns="0" tIns="0" rIns="0" bIns="0" rtlCol="0"/>
            <a:lstStyle/>
            <a:p>
              <a:endParaRPr/>
            </a:p>
          </p:txBody>
        </p:sp>
      </p:grpSp>
      <p:sp>
        <p:nvSpPr>
          <p:cNvPr id="7" name="object 7"/>
          <p:cNvSpPr txBox="1">
            <a:spLocks noGrp="1"/>
          </p:cNvSpPr>
          <p:nvPr>
            <p:ph type="title"/>
          </p:nvPr>
        </p:nvSpPr>
        <p:spPr>
          <a:xfrm>
            <a:off x="2881374" y="1255267"/>
            <a:ext cx="4963795" cy="574040"/>
          </a:xfrm>
          <a:prstGeom prst="rect">
            <a:avLst/>
          </a:prstGeom>
        </p:spPr>
        <p:txBody>
          <a:bodyPr vert="horz" wrap="square" lIns="0" tIns="12700" rIns="0" bIns="0" rtlCol="0">
            <a:spAutoFit/>
          </a:bodyPr>
          <a:lstStyle/>
          <a:p>
            <a:pPr marL="12700">
              <a:lnSpc>
                <a:spcPct val="100000"/>
              </a:lnSpc>
              <a:spcBef>
                <a:spcPts val="100"/>
              </a:spcBef>
            </a:pPr>
            <a:r>
              <a:rPr sz="3600" spc="-5" dirty="0">
                <a:solidFill>
                  <a:srgbClr val="FF0000"/>
                </a:solidFill>
              </a:rPr>
              <a:t>Classificazione dei</a:t>
            </a:r>
            <a:r>
              <a:rPr sz="3600" spc="-10" dirty="0">
                <a:solidFill>
                  <a:srgbClr val="FF0000"/>
                </a:solidFill>
              </a:rPr>
              <a:t> </a:t>
            </a:r>
            <a:r>
              <a:rPr sz="3600" spc="-5" dirty="0">
                <a:solidFill>
                  <a:srgbClr val="FF0000"/>
                </a:solidFill>
              </a:rPr>
              <a:t>RISCHI!</a:t>
            </a:r>
            <a:endParaRPr sz="3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369567" y="1125727"/>
            <a:ext cx="7916545" cy="1122680"/>
          </a:xfrm>
          <a:prstGeom prst="rect">
            <a:avLst/>
          </a:prstGeom>
        </p:spPr>
        <p:txBody>
          <a:bodyPr vert="horz" wrap="square" lIns="0" tIns="12700" rIns="0" bIns="0" rtlCol="0">
            <a:spAutoFit/>
          </a:bodyPr>
          <a:lstStyle/>
          <a:p>
            <a:pPr marL="12700" marR="5080" indent="2226310">
              <a:lnSpc>
                <a:spcPct val="100000"/>
              </a:lnSpc>
              <a:spcBef>
                <a:spcPts val="100"/>
              </a:spcBef>
            </a:pPr>
            <a:r>
              <a:rPr sz="3600" spc="-5" dirty="0"/>
              <a:t>Classificazione dei  DISPOSITIVI DI </a:t>
            </a:r>
            <a:r>
              <a:rPr sz="3600" spc="-15" dirty="0"/>
              <a:t>PROTEZIONE</a:t>
            </a:r>
            <a:r>
              <a:rPr sz="3600" spc="-25" dirty="0"/>
              <a:t> </a:t>
            </a:r>
            <a:r>
              <a:rPr sz="3600" spc="-10" dirty="0"/>
              <a:t>INDIVIDUALE</a:t>
            </a:r>
            <a:endParaRPr sz="3600"/>
          </a:p>
        </p:txBody>
      </p:sp>
      <p:sp>
        <p:nvSpPr>
          <p:cNvPr id="4" name="object 4"/>
          <p:cNvSpPr txBox="1"/>
          <p:nvPr/>
        </p:nvSpPr>
        <p:spPr>
          <a:xfrm>
            <a:off x="1066291" y="6787384"/>
            <a:ext cx="189230" cy="177800"/>
          </a:xfrm>
          <a:prstGeom prst="rect">
            <a:avLst/>
          </a:prstGeom>
        </p:spPr>
        <p:txBody>
          <a:bodyPr vert="horz" wrap="square" lIns="0" tIns="12065" rIns="0" bIns="0" rtlCol="0">
            <a:spAutoFit/>
          </a:bodyPr>
          <a:lstStyle/>
          <a:p>
            <a:pPr marL="105410" indent="-93345">
              <a:lnSpc>
                <a:spcPct val="100000"/>
              </a:lnSpc>
              <a:spcBef>
                <a:spcPts val="95"/>
              </a:spcBef>
              <a:buFont typeface="Wingdings"/>
              <a:buChar char=""/>
              <a:tabLst>
                <a:tab pos="106045" algn="l"/>
              </a:tabLst>
            </a:pPr>
            <a:r>
              <a:rPr sz="1000" spc="-5" dirty="0">
                <a:latin typeface="Arial"/>
                <a:cs typeface="Arial"/>
              </a:rPr>
              <a:t>6</a:t>
            </a:r>
            <a:endParaRPr sz="1000">
              <a:latin typeface="Arial"/>
              <a:cs typeface="Arial"/>
            </a:endParaRPr>
          </a:p>
        </p:txBody>
      </p:sp>
      <p:grpSp>
        <p:nvGrpSpPr>
          <p:cNvPr id="5" name="object 5"/>
          <p:cNvGrpSpPr/>
          <p:nvPr/>
        </p:nvGrpSpPr>
        <p:grpSpPr>
          <a:xfrm>
            <a:off x="1373124" y="3590544"/>
            <a:ext cx="1534795" cy="386080"/>
            <a:chOff x="1373124" y="3590544"/>
            <a:chExt cx="1534795" cy="386080"/>
          </a:xfrm>
        </p:grpSpPr>
        <p:sp>
          <p:nvSpPr>
            <p:cNvPr id="6" name="object 6"/>
            <p:cNvSpPr/>
            <p:nvPr/>
          </p:nvSpPr>
          <p:spPr>
            <a:xfrm>
              <a:off x="1373124" y="3590544"/>
              <a:ext cx="1534668" cy="38099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1373124" y="3590544"/>
              <a:ext cx="1534795" cy="386080"/>
            </a:xfrm>
            <a:custGeom>
              <a:avLst/>
              <a:gdLst/>
              <a:ahLst/>
              <a:cxnLst/>
              <a:rect l="l" t="t" r="r" b="b"/>
              <a:pathLst>
                <a:path w="1534795" h="386079">
                  <a:moveTo>
                    <a:pt x="1534668" y="382524"/>
                  </a:moveTo>
                  <a:lnTo>
                    <a:pt x="1534668" y="1524"/>
                  </a:lnTo>
                  <a:lnTo>
                    <a:pt x="1531620" y="0"/>
                  </a:lnTo>
                  <a:lnTo>
                    <a:pt x="3048" y="0"/>
                  </a:lnTo>
                  <a:lnTo>
                    <a:pt x="0" y="1524"/>
                  </a:lnTo>
                  <a:lnTo>
                    <a:pt x="0" y="382524"/>
                  </a:lnTo>
                  <a:lnTo>
                    <a:pt x="3048" y="385572"/>
                  </a:lnTo>
                  <a:lnTo>
                    <a:pt x="4572" y="385572"/>
                  </a:lnTo>
                  <a:lnTo>
                    <a:pt x="4572" y="9144"/>
                  </a:lnTo>
                  <a:lnTo>
                    <a:pt x="10668" y="4572"/>
                  </a:lnTo>
                  <a:lnTo>
                    <a:pt x="10668" y="9144"/>
                  </a:lnTo>
                  <a:lnTo>
                    <a:pt x="1524000" y="9144"/>
                  </a:lnTo>
                  <a:lnTo>
                    <a:pt x="1524000" y="4572"/>
                  </a:lnTo>
                  <a:lnTo>
                    <a:pt x="1528572" y="9144"/>
                  </a:lnTo>
                  <a:lnTo>
                    <a:pt x="1528572" y="385572"/>
                  </a:lnTo>
                  <a:lnTo>
                    <a:pt x="1531620" y="385572"/>
                  </a:lnTo>
                  <a:lnTo>
                    <a:pt x="1534668" y="382524"/>
                  </a:lnTo>
                  <a:close/>
                </a:path>
                <a:path w="1534795" h="386079">
                  <a:moveTo>
                    <a:pt x="10668" y="9144"/>
                  </a:moveTo>
                  <a:lnTo>
                    <a:pt x="10668" y="4572"/>
                  </a:lnTo>
                  <a:lnTo>
                    <a:pt x="4572" y="9144"/>
                  </a:lnTo>
                  <a:lnTo>
                    <a:pt x="10668" y="9144"/>
                  </a:lnTo>
                  <a:close/>
                </a:path>
                <a:path w="1534795" h="386079">
                  <a:moveTo>
                    <a:pt x="10668" y="376428"/>
                  </a:moveTo>
                  <a:lnTo>
                    <a:pt x="10668" y="9144"/>
                  </a:lnTo>
                  <a:lnTo>
                    <a:pt x="4572" y="9144"/>
                  </a:lnTo>
                  <a:lnTo>
                    <a:pt x="4572" y="376428"/>
                  </a:lnTo>
                  <a:lnTo>
                    <a:pt x="10668" y="376428"/>
                  </a:lnTo>
                  <a:close/>
                </a:path>
                <a:path w="1534795" h="386079">
                  <a:moveTo>
                    <a:pt x="1528572" y="376428"/>
                  </a:moveTo>
                  <a:lnTo>
                    <a:pt x="4572" y="376428"/>
                  </a:lnTo>
                  <a:lnTo>
                    <a:pt x="10668" y="381000"/>
                  </a:lnTo>
                  <a:lnTo>
                    <a:pt x="10668" y="385572"/>
                  </a:lnTo>
                  <a:lnTo>
                    <a:pt x="1524000" y="385572"/>
                  </a:lnTo>
                  <a:lnTo>
                    <a:pt x="1524000" y="381000"/>
                  </a:lnTo>
                  <a:lnTo>
                    <a:pt x="1528572" y="376428"/>
                  </a:lnTo>
                  <a:close/>
                </a:path>
                <a:path w="1534795" h="386079">
                  <a:moveTo>
                    <a:pt x="10668" y="385572"/>
                  </a:moveTo>
                  <a:lnTo>
                    <a:pt x="10668" y="381000"/>
                  </a:lnTo>
                  <a:lnTo>
                    <a:pt x="4572" y="376428"/>
                  </a:lnTo>
                  <a:lnTo>
                    <a:pt x="4572" y="385572"/>
                  </a:lnTo>
                  <a:lnTo>
                    <a:pt x="10668" y="385572"/>
                  </a:lnTo>
                  <a:close/>
                </a:path>
                <a:path w="1534795" h="386079">
                  <a:moveTo>
                    <a:pt x="1528572" y="9144"/>
                  </a:moveTo>
                  <a:lnTo>
                    <a:pt x="1524000" y="4572"/>
                  </a:lnTo>
                  <a:lnTo>
                    <a:pt x="1524000" y="9144"/>
                  </a:lnTo>
                  <a:lnTo>
                    <a:pt x="1528572" y="9144"/>
                  </a:lnTo>
                  <a:close/>
                </a:path>
                <a:path w="1534795" h="386079">
                  <a:moveTo>
                    <a:pt x="1528572" y="376428"/>
                  </a:moveTo>
                  <a:lnTo>
                    <a:pt x="1528572" y="9144"/>
                  </a:lnTo>
                  <a:lnTo>
                    <a:pt x="1524000" y="9144"/>
                  </a:lnTo>
                  <a:lnTo>
                    <a:pt x="1524000" y="376428"/>
                  </a:lnTo>
                  <a:lnTo>
                    <a:pt x="1528572" y="376428"/>
                  </a:lnTo>
                  <a:close/>
                </a:path>
                <a:path w="1534795" h="386079">
                  <a:moveTo>
                    <a:pt x="1528572" y="385572"/>
                  </a:moveTo>
                  <a:lnTo>
                    <a:pt x="1528572" y="376428"/>
                  </a:lnTo>
                  <a:lnTo>
                    <a:pt x="1524000" y="381000"/>
                  </a:lnTo>
                  <a:lnTo>
                    <a:pt x="1524000" y="385572"/>
                  </a:lnTo>
                  <a:lnTo>
                    <a:pt x="1528572" y="385572"/>
                  </a:lnTo>
                  <a:close/>
                </a:path>
              </a:pathLst>
            </a:custGeom>
            <a:solidFill>
              <a:srgbClr val="97B853"/>
            </a:solidFill>
          </p:spPr>
          <p:txBody>
            <a:bodyPr wrap="square" lIns="0" tIns="0" rIns="0" bIns="0" rtlCol="0"/>
            <a:lstStyle/>
            <a:p>
              <a:endParaRPr/>
            </a:p>
          </p:txBody>
        </p:sp>
      </p:grpSp>
      <p:sp>
        <p:nvSpPr>
          <p:cNvPr id="8" name="object 8"/>
          <p:cNvSpPr txBox="1"/>
          <p:nvPr/>
        </p:nvSpPr>
        <p:spPr>
          <a:xfrm>
            <a:off x="1456435" y="3620514"/>
            <a:ext cx="110490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4886"/>
                </a:solidFill>
                <a:latin typeface="Arial"/>
                <a:cs typeface="Arial"/>
              </a:rPr>
              <a:t>Della</a:t>
            </a:r>
            <a:r>
              <a:rPr sz="1800" spc="-60" dirty="0">
                <a:solidFill>
                  <a:srgbClr val="004886"/>
                </a:solidFill>
                <a:latin typeface="Arial"/>
                <a:cs typeface="Arial"/>
              </a:rPr>
              <a:t> </a:t>
            </a:r>
            <a:r>
              <a:rPr sz="1800" spc="-5" dirty="0">
                <a:solidFill>
                  <a:srgbClr val="004886"/>
                </a:solidFill>
                <a:latin typeface="Arial"/>
                <a:cs typeface="Arial"/>
              </a:rPr>
              <a:t>testa</a:t>
            </a:r>
            <a:endParaRPr sz="1800">
              <a:latin typeface="Arial"/>
              <a:cs typeface="Arial"/>
            </a:endParaRPr>
          </a:p>
        </p:txBody>
      </p:sp>
      <p:grpSp>
        <p:nvGrpSpPr>
          <p:cNvPr id="9" name="object 9"/>
          <p:cNvGrpSpPr/>
          <p:nvPr/>
        </p:nvGrpSpPr>
        <p:grpSpPr>
          <a:xfrm>
            <a:off x="2897124" y="2676144"/>
            <a:ext cx="1382395" cy="386080"/>
            <a:chOff x="2897124" y="2676144"/>
            <a:chExt cx="1382395" cy="386080"/>
          </a:xfrm>
        </p:grpSpPr>
        <p:sp>
          <p:nvSpPr>
            <p:cNvPr id="10" name="object 10"/>
            <p:cNvSpPr/>
            <p:nvPr/>
          </p:nvSpPr>
          <p:spPr>
            <a:xfrm>
              <a:off x="2897124" y="2676144"/>
              <a:ext cx="1382268" cy="381000"/>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2897124" y="2676144"/>
              <a:ext cx="1382395" cy="386080"/>
            </a:xfrm>
            <a:custGeom>
              <a:avLst/>
              <a:gdLst/>
              <a:ahLst/>
              <a:cxnLst/>
              <a:rect l="l" t="t" r="r" b="b"/>
              <a:pathLst>
                <a:path w="1382395" h="386080">
                  <a:moveTo>
                    <a:pt x="1382268" y="382524"/>
                  </a:moveTo>
                  <a:lnTo>
                    <a:pt x="1382268" y="1524"/>
                  </a:lnTo>
                  <a:lnTo>
                    <a:pt x="1379220" y="0"/>
                  </a:lnTo>
                  <a:lnTo>
                    <a:pt x="3048" y="0"/>
                  </a:lnTo>
                  <a:lnTo>
                    <a:pt x="0" y="1524"/>
                  </a:lnTo>
                  <a:lnTo>
                    <a:pt x="0" y="382524"/>
                  </a:lnTo>
                  <a:lnTo>
                    <a:pt x="3048" y="385572"/>
                  </a:lnTo>
                  <a:lnTo>
                    <a:pt x="4572" y="385572"/>
                  </a:lnTo>
                  <a:lnTo>
                    <a:pt x="4572" y="9144"/>
                  </a:lnTo>
                  <a:lnTo>
                    <a:pt x="10668" y="4572"/>
                  </a:lnTo>
                  <a:lnTo>
                    <a:pt x="10668" y="9144"/>
                  </a:lnTo>
                  <a:lnTo>
                    <a:pt x="1371600" y="9144"/>
                  </a:lnTo>
                  <a:lnTo>
                    <a:pt x="1371600" y="4572"/>
                  </a:lnTo>
                  <a:lnTo>
                    <a:pt x="1376172" y="9144"/>
                  </a:lnTo>
                  <a:lnTo>
                    <a:pt x="1376172" y="385572"/>
                  </a:lnTo>
                  <a:lnTo>
                    <a:pt x="1379220" y="385572"/>
                  </a:lnTo>
                  <a:lnTo>
                    <a:pt x="1382268" y="382524"/>
                  </a:lnTo>
                  <a:close/>
                </a:path>
                <a:path w="1382395" h="386080">
                  <a:moveTo>
                    <a:pt x="10668" y="9144"/>
                  </a:moveTo>
                  <a:lnTo>
                    <a:pt x="10668" y="4572"/>
                  </a:lnTo>
                  <a:lnTo>
                    <a:pt x="4572" y="9144"/>
                  </a:lnTo>
                  <a:lnTo>
                    <a:pt x="10668" y="9144"/>
                  </a:lnTo>
                  <a:close/>
                </a:path>
                <a:path w="1382395" h="386080">
                  <a:moveTo>
                    <a:pt x="10668" y="376428"/>
                  </a:moveTo>
                  <a:lnTo>
                    <a:pt x="10668" y="9144"/>
                  </a:lnTo>
                  <a:lnTo>
                    <a:pt x="4572" y="9144"/>
                  </a:lnTo>
                  <a:lnTo>
                    <a:pt x="4572" y="376428"/>
                  </a:lnTo>
                  <a:lnTo>
                    <a:pt x="10668" y="376428"/>
                  </a:lnTo>
                  <a:close/>
                </a:path>
                <a:path w="1382395" h="386080">
                  <a:moveTo>
                    <a:pt x="1376172" y="376428"/>
                  </a:moveTo>
                  <a:lnTo>
                    <a:pt x="4572" y="376428"/>
                  </a:lnTo>
                  <a:lnTo>
                    <a:pt x="10668" y="381000"/>
                  </a:lnTo>
                  <a:lnTo>
                    <a:pt x="10668" y="385572"/>
                  </a:lnTo>
                  <a:lnTo>
                    <a:pt x="1371600" y="385572"/>
                  </a:lnTo>
                  <a:lnTo>
                    <a:pt x="1371600" y="381000"/>
                  </a:lnTo>
                  <a:lnTo>
                    <a:pt x="1376172" y="376428"/>
                  </a:lnTo>
                  <a:close/>
                </a:path>
                <a:path w="1382395" h="386080">
                  <a:moveTo>
                    <a:pt x="10668" y="385572"/>
                  </a:moveTo>
                  <a:lnTo>
                    <a:pt x="10668" y="381000"/>
                  </a:lnTo>
                  <a:lnTo>
                    <a:pt x="4572" y="376428"/>
                  </a:lnTo>
                  <a:lnTo>
                    <a:pt x="4572" y="385572"/>
                  </a:lnTo>
                  <a:lnTo>
                    <a:pt x="10668" y="385572"/>
                  </a:lnTo>
                  <a:close/>
                </a:path>
                <a:path w="1382395" h="386080">
                  <a:moveTo>
                    <a:pt x="1376172" y="9144"/>
                  </a:moveTo>
                  <a:lnTo>
                    <a:pt x="1371600" y="4572"/>
                  </a:lnTo>
                  <a:lnTo>
                    <a:pt x="1371600" y="9144"/>
                  </a:lnTo>
                  <a:lnTo>
                    <a:pt x="1376172" y="9144"/>
                  </a:lnTo>
                  <a:close/>
                </a:path>
                <a:path w="1382395" h="386080">
                  <a:moveTo>
                    <a:pt x="1376172" y="376428"/>
                  </a:moveTo>
                  <a:lnTo>
                    <a:pt x="1376172" y="9144"/>
                  </a:lnTo>
                  <a:lnTo>
                    <a:pt x="1371600" y="9144"/>
                  </a:lnTo>
                  <a:lnTo>
                    <a:pt x="1371600" y="376428"/>
                  </a:lnTo>
                  <a:lnTo>
                    <a:pt x="1376172" y="376428"/>
                  </a:lnTo>
                  <a:close/>
                </a:path>
                <a:path w="1382395" h="386080">
                  <a:moveTo>
                    <a:pt x="1376172" y="385572"/>
                  </a:moveTo>
                  <a:lnTo>
                    <a:pt x="1376172" y="376428"/>
                  </a:lnTo>
                  <a:lnTo>
                    <a:pt x="1371600" y="381000"/>
                  </a:lnTo>
                  <a:lnTo>
                    <a:pt x="1371600" y="385572"/>
                  </a:lnTo>
                  <a:lnTo>
                    <a:pt x="1376172" y="385572"/>
                  </a:lnTo>
                  <a:close/>
                </a:path>
              </a:pathLst>
            </a:custGeom>
            <a:solidFill>
              <a:srgbClr val="497EBA"/>
            </a:solidFill>
          </p:spPr>
          <p:txBody>
            <a:bodyPr wrap="square" lIns="0" tIns="0" rIns="0" bIns="0" rtlCol="0"/>
            <a:lstStyle/>
            <a:p>
              <a:endParaRPr/>
            </a:p>
          </p:txBody>
        </p:sp>
      </p:grpSp>
      <p:sp>
        <p:nvSpPr>
          <p:cNvPr id="12" name="object 12"/>
          <p:cNvSpPr txBox="1"/>
          <p:nvPr/>
        </p:nvSpPr>
        <p:spPr>
          <a:xfrm>
            <a:off x="2980434" y="2706114"/>
            <a:ext cx="962025"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004886"/>
                </a:solidFill>
                <a:latin typeface="Arial"/>
                <a:cs typeface="Arial"/>
              </a:rPr>
              <a:t>Dell’udito</a:t>
            </a:r>
            <a:endParaRPr sz="1800">
              <a:latin typeface="Arial"/>
              <a:cs typeface="Arial"/>
            </a:endParaRPr>
          </a:p>
        </p:txBody>
      </p:sp>
      <p:grpSp>
        <p:nvGrpSpPr>
          <p:cNvPr id="13" name="object 13"/>
          <p:cNvGrpSpPr/>
          <p:nvPr/>
        </p:nvGrpSpPr>
        <p:grpSpPr>
          <a:xfrm>
            <a:off x="5183124" y="2447544"/>
            <a:ext cx="1306195" cy="660400"/>
            <a:chOff x="5183124" y="2447544"/>
            <a:chExt cx="1306195" cy="660400"/>
          </a:xfrm>
        </p:grpSpPr>
        <p:sp>
          <p:nvSpPr>
            <p:cNvPr id="14" name="object 14"/>
            <p:cNvSpPr/>
            <p:nvPr/>
          </p:nvSpPr>
          <p:spPr>
            <a:xfrm>
              <a:off x="5183124" y="2447544"/>
              <a:ext cx="1306068" cy="655320"/>
            </a:xfrm>
            <a:prstGeom prst="rect">
              <a:avLst/>
            </a:prstGeom>
            <a:blipFill>
              <a:blip r:embed="rId4" cstate="print"/>
              <a:stretch>
                <a:fillRect/>
              </a:stretch>
            </a:blipFill>
          </p:spPr>
          <p:txBody>
            <a:bodyPr wrap="square" lIns="0" tIns="0" rIns="0" bIns="0" rtlCol="0"/>
            <a:lstStyle/>
            <a:p>
              <a:endParaRPr/>
            </a:p>
          </p:txBody>
        </p:sp>
        <p:sp>
          <p:nvSpPr>
            <p:cNvPr id="15" name="object 15"/>
            <p:cNvSpPr/>
            <p:nvPr/>
          </p:nvSpPr>
          <p:spPr>
            <a:xfrm>
              <a:off x="5183124" y="2447544"/>
              <a:ext cx="1306195" cy="660400"/>
            </a:xfrm>
            <a:custGeom>
              <a:avLst/>
              <a:gdLst/>
              <a:ahLst/>
              <a:cxnLst/>
              <a:rect l="l" t="t" r="r" b="b"/>
              <a:pathLst>
                <a:path w="1306195" h="660400">
                  <a:moveTo>
                    <a:pt x="1306068" y="658368"/>
                  </a:moveTo>
                  <a:lnTo>
                    <a:pt x="1306068" y="1524"/>
                  </a:lnTo>
                  <a:lnTo>
                    <a:pt x="1303020" y="0"/>
                  </a:lnTo>
                  <a:lnTo>
                    <a:pt x="3048" y="0"/>
                  </a:lnTo>
                  <a:lnTo>
                    <a:pt x="0" y="1524"/>
                  </a:lnTo>
                  <a:lnTo>
                    <a:pt x="0" y="658368"/>
                  </a:lnTo>
                  <a:lnTo>
                    <a:pt x="3048" y="659892"/>
                  </a:lnTo>
                  <a:lnTo>
                    <a:pt x="4572" y="659892"/>
                  </a:lnTo>
                  <a:lnTo>
                    <a:pt x="4572" y="9144"/>
                  </a:lnTo>
                  <a:lnTo>
                    <a:pt x="10668" y="4572"/>
                  </a:lnTo>
                  <a:lnTo>
                    <a:pt x="10668" y="9144"/>
                  </a:lnTo>
                  <a:lnTo>
                    <a:pt x="1295400" y="9144"/>
                  </a:lnTo>
                  <a:lnTo>
                    <a:pt x="1295400" y="4572"/>
                  </a:lnTo>
                  <a:lnTo>
                    <a:pt x="1299972" y="9144"/>
                  </a:lnTo>
                  <a:lnTo>
                    <a:pt x="1299972" y="659892"/>
                  </a:lnTo>
                  <a:lnTo>
                    <a:pt x="1303020" y="659892"/>
                  </a:lnTo>
                  <a:lnTo>
                    <a:pt x="1306068" y="658368"/>
                  </a:lnTo>
                  <a:close/>
                </a:path>
                <a:path w="1306195" h="660400">
                  <a:moveTo>
                    <a:pt x="10668" y="9144"/>
                  </a:moveTo>
                  <a:lnTo>
                    <a:pt x="10668" y="4572"/>
                  </a:lnTo>
                  <a:lnTo>
                    <a:pt x="4572" y="9144"/>
                  </a:lnTo>
                  <a:lnTo>
                    <a:pt x="10668" y="9144"/>
                  </a:lnTo>
                  <a:close/>
                </a:path>
                <a:path w="1306195" h="660400">
                  <a:moveTo>
                    <a:pt x="10668" y="650748"/>
                  </a:moveTo>
                  <a:lnTo>
                    <a:pt x="10668" y="9144"/>
                  </a:lnTo>
                  <a:lnTo>
                    <a:pt x="4572" y="9144"/>
                  </a:lnTo>
                  <a:lnTo>
                    <a:pt x="4572" y="650748"/>
                  </a:lnTo>
                  <a:lnTo>
                    <a:pt x="10668" y="650748"/>
                  </a:lnTo>
                  <a:close/>
                </a:path>
                <a:path w="1306195" h="660400">
                  <a:moveTo>
                    <a:pt x="1299972" y="650748"/>
                  </a:moveTo>
                  <a:lnTo>
                    <a:pt x="4572" y="650748"/>
                  </a:lnTo>
                  <a:lnTo>
                    <a:pt x="10668" y="655320"/>
                  </a:lnTo>
                  <a:lnTo>
                    <a:pt x="10668" y="659892"/>
                  </a:lnTo>
                  <a:lnTo>
                    <a:pt x="1295400" y="659892"/>
                  </a:lnTo>
                  <a:lnTo>
                    <a:pt x="1295400" y="655320"/>
                  </a:lnTo>
                  <a:lnTo>
                    <a:pt x="1299972" y="650748"/>
                  </a:lnTo>
                  <a:close/>
                </a:path>
                <a:path w="1306195" h="660400">
                  <a:moveTo>
                    <a:pt x="10668" y="659892"/>
                  </a:moveTo>
                  <a:lnTo>
                    <a:pt x="10668" y="655320"/>
                  </a:lnTo>
                  <a:lnTo>
                    <a:pt x="4572" y="650748"/>
                  </a:lnTo>
                  <a:lnTo>
                    <a:pt x="4572" y="659892"/>
                  </a:lnTo>
                  <a:lnTo>
                    <a:pt x="10668" y="659892"/>
                  </a:lnTo>
                  <a:close/>
                </a:path>
                <a:path w="1306195" h="660400">
                  <a:moveTo>
                    <a:pt x="1299972" y="9144"/>
                  </a:moveTo>
                  <a:lnTo>
                    <a:pt x="1295400" y="4572"/>
                  </a:lnTo>
                  <a:lnTo>
                    <a:pt x="1295400" y="9144"/>
                  </a:lnTo>
                  <a:lnTo>
                    <a:pt x="1299972" y="9144"/>
                  </a:lnTo>
                  <a:close/>
                </a:path>
                <a:path w="1306195" h="660400">
                  <a:moveTo>
                    <a:pt x="1299972" y="650748"/>
                  </a:moveTo>
                  <a:lnTo>
                    <a:pt x="1299972" y="9144"/>
                  </a:lnTo>
                  <a:lnTo>
                    <a:pt x="1295400" y="9144"/>
                  </a:lnTo>
                  <a:lnTo>
                    <a:pt x="1295400" y="650748"/>
                  </a:lnTo>
                  <a:lnTo>
                    <a:pt x="1299972" y="650748"/>
                  </a:lnTo>
                  <a:close/>
                </a:path>
                <a:path w="1306195" h="660400">
                  <a:moveTo>
                    <a:pt x="1299972" y="659892"/>
                  </a:moveTo>
                  <a:lnTo>
                    <a:pt x="1299972" y="650748"/>
                  </a:lnTo>
                  <a:lnTo>
                    <a:pt x="1295400" y="655320"/>
                  </a:lnTo>
                  <a:lnTo>
                    <a:pt x="1295400" y="659892"/>
                  </a:lnTo>
                  <a:lnTo>
                    <a:pt x="1299972" y="659892"/>
                  </a:lnTo>
                  <a:close/>
                </a:path>
              </a:pathLst>
            </a:custGeom>
            <a:solidFill>
              <a:srgbClr val="000000"/>
            </a:solidFill>
          </p:spPr>
          <p:txBody>
            <a:bodyPr wrap="square" lIns="0" tIns="0" rIns="0" bIns="0" rtlCol="0"/>
            <a:lstStyle/>
            <a:p>
              <a:endParaRPr/>
            </a:p>
          </p:txBody>
        </p:sp>
      </p:grpSp>
      <p:sp>
        <p:nvSpPr>
          <p:cNvPr id="16" name="object 16"/>
          <p:cNvSpPr txBox="1"/>
          <p:nvPr/>
        </p:nvSpPr>
        <p:spPr>
          <a:xfrm>
            <a:off x="5266433" y="2477515"/>
            <a:ext cx="102933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4886"/>
                </a:solidFill>
                <a:latin typeface="Arial"/>
                <a:cs typeface="Arial"/>
              </a:rPr>
              <a:t>Di occhi</a:t>
            </a:r>
            <a:r>
              <a:rPr sz="1800" spc="-70" dirty="0">
                <a:solidFill>
                  <a:srgbClr val="004886"/>
                </a:solidFill>
                <a:latin typeface="Arial"/>
                <a:cs typeface="Arial"/>
              </a:rPr>
              <a:t> </a:t>
            </a:r>
            <a:r>
              <a:rPr sz="1800" dirty="0">
                <a:solidFill>
                  <a:srgbClr val="004886"/>
                </a:solidFill>
                <a:latin typeface="Arial"/>
                <a:cs typeface="Arial"/>
              </a:rPr>
              <a:t>e</a:t>
            </a:r>
            <a:endParaRPr sz="1800">
              <a:latin typeface="Arial"/>
              <a:cs typeface="Arial"/>
            </a:endParaRPr>
          </a:p>
        </p:txBody>
      </p:sp>
      <p:sp>
        <p:nvSpPr>
          <p:cNvPr id="17" name="object 17"/>
          <p:cNvSpPr txBox="1"/>
          <p:nvPr/>
        </p:nvSpPr>
        <p:spPr>
          <a:xfrm>
            <a:off x="5266433" y="2751834"/>
            <a:ext cx="4318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004886"/>
                </a:solidFill>
                <a:latin typeface="Arial"/>
                <a:cs typeface="Arial"/>
              </a:rPr>
              <a:t>v</a:t>
            </a:r>
            <a:r>
              <a:rPr sz="1800" spc="-5" dirty="0">
                <a:solidFill>
                  <a:srgbClr val="004886"/>
                </a:solidFill>
                <a:latin typeface="Arial"/>
                <a:cs typeface="Arial"/>
              </a:rPr>
              <a:t>i</a:t>
            </a:r>
            <a:r>
              <a:rPr sz="1800" dirty="0">
                <a:solidFill>
                  <a:srgbClr val="004886"/>
                </a:solidFill>
                <a:latin typeface="Arial"/>
                <a:cs typeface="Arial"/>
              </a:rPr>
              <a:t>so</a:t>
            </a:r>
            <a:endParaRPr sz="1800">
              <a:latin typeface="Arial"/>
              <a:cs typeface="Arial"/>
            </a:endParaRPr>
          </a:p>
        </p:txBody>
      </p:sp>
      <p:grpSp>
        <p:nvGrpSpPr>
          <p:cNvPr id="18" name="object 18"/>
          <p:cNvGrpSpPr/>
          <p:nvPr/>
        </p:nvGrpSpPr>
        <p:grpSpPr>
          <a:xfrm>
            <a:off x="7088123" y="2980944"/>
            <a:ext cx="1458595" cy="660400"/>
            <a:chOff x="7088123" y="2980944"/>
            <a:chExt cx="1458595" cy="660400"/>
          </a:xfrm>
        </p:grpSpPr>
        <p:sp>
          <p:nvSpPr>
            <p:cNvPr id="19" name="object 19"/>
            <p:cNvSpPr/>
            <p:nvPr/>
          </p:nvSpPr>
          <p:spPr>
            <a:xfrm>
              <a:off x="7088123" y="2980944"/>
              <a:ext cx="1458468" cy="655319"/>
            </a:xfrm>
            <a:prstGeom prst="rect">
              <a:avLst/>
            </a:prstGeom>
            <a:blipFill>
              <a:blip r:embed="rId5" cstate="print"/>
              <a:stretch>
                <a:fillRect/>
              </a:stretch>
            </a:blipFill>
          </p:spPr>
          <p:txBody>
            <a:bodyPr wrap="square" lIns="0" tIns="0" rIns="0" bIns="0" rtlCol="0"/>
            <a:lstStyle/>
            <a:p>
              <a:endParaRPr/>
            </a:p>
          </p:txBody>
        </p:sp>
        <p:sp>
          <p:nvSpPr>
            <p:cNvPr id="20" name="object 20"/>
            <p:cNvSpPr/>
            <p:nvPr/>
          </p:nvSpPr>
          <p:spPr>
            <a:xfrm>
              <a:off x="7088123" y="2980944"/>
              <a:ext cx="1458595" cy="660400"/>
            </a:xfrm>
            <a:custGeom>
              <a:avLst/>
              <a:gdLst/>
              <a:ahLst/>
              <a:cxnLst/>
              <a:rect l="l" t="t" r="r" b="b"/>
              <a:pathLst>
                <a:path w="1458595" h="660400">
                  <a:moveTo>
                    <a:pt x="1458468" y="658368"/>
                  </a:moveTo>
                  <a:lnTo>
                    <a:pt x="1458468" y="1524"/>
                  </a:lnTo>
                  <a:lnTo>
                    <a:pt x="1455420" y="0"/>
                  </a:lnTo>
                  <a:lnTo>
                    <a:pt x="3048" y="0"/>
                  </a:lnTo>
                  <a:lnTo>
                    <a:pt x="0" y="1524"/>
                  </a:lnTo>
                  <a:lnTo>
                    <a:pt x="0" y="658368"/>
                  </a:lnTo>
                  <a:lnTo>
                    <a:pt x="3048" y="659892"/>
                  </a:lnTo>
                  <a:lnTo>
                    <a:pt x="4572" y="659892"/>
                  </a:lnTo>
                  <a:lnTo>
                    <a:pt x="4572" y="9144"/>
                  </a:lnTo>
                  <a:lnTo>
                    <a:pt x="10668" y="4572"/>
                  </a:lnTo>
                  <a:lnTo>
                    <a:pt x="10668" y="9144"/>
                  </a:lnTo>
                  <a:lnTo>
                    <a:pt x="1447800" y="9144"/>
                  </a:lnTo>
                  <a:lnTo>
                    <a:pt x="1447800" y="4572"/>
                  </a:lnTo>
                  <a:lnTo>
                    <a:pt x="1452372" y="9144"/>
                  </a:lnTo>
                  <a:lnTo>
                    <a:pt x="1452372" y="659892"/>
                  </a:lnTo>
                  <a:lnTo>
                    <a:pt x="1455420" y="659892"/>
                  </a:lnTo>
                  <a:lnTo>
                    <a:pt x="1458468" y="658368"/>
                  </a:lnTo>
                  <a:close/>
                </a:path>
                <a:path w="1458595" h="660400">
                  <a:moveTo>
                    <a:pt x="10668" y="9144"/>
                  </a:moveTo>
                  <a:lnTo>
                    <a:pt x="10668" y="4572"/>
                  </a:lnTo>
                  <a:lnTo>
                    <a:pt x="4572" y="9144"/>
                  </a:lnTo>
                  <a:lnTo>
                    <a:pt x="10668" y="9144"/>
                  </a:lnTo>
                  <a:close/>
                </a:path>
                <a:path w="1458595" h="660400">
                  <a:moveTo>
                    <a:pt x="10668" y="650748"/>
                  </a:moveTo>
                  <a:lnTo>
                    <a:pt x="10668" y="9144"/>
                  </a:lnTo>
                  <a:lnTo>
                    <a:pt x="4572" y="9144"/>
                  </a:lnTo>
                  <a:lnTo>
                    <a:pt x="4572" y="650748"/>
                  </a:lnTo>
                  <a:lnTo>
                    <a:pt x="10668" y="650748"/>
                  </a:lnTo>
                  <a:close/>
                </a:path>
                <a:path w="1458595" h="660400">
                  <a:moveTo>
                    <a:pt x="1452372" y="650748"/>
                  </a:moveTo>
                  <a:lnTo>
                    <a:pt x="4572" y="650748"/>
                  </a:lnTo>
                  <a:lnTo>
                    <a:pt x="10668" y="655320"/>
                  </a:lnTo>
                  <a:lnTo>
                    <a:pt x="10668" y="659892"/>
                  </a:lnTo>
                  <a:lnTo>
                    <a:pt x="1447800" y="659892"/>
                  </a:lnTo>
                  <a:lnTo>
                    <a:pt x="1447800" y="655320"/>
                  </a:lnTo>
                  <a:lnTo>
                    <a:pt x="1452372" y="650748"/>
                  </a:lnTo>
                  <a:close/>
                </a:path>
                <a:path w="1458595" h="660400">
                  <a:moveTo>
                    <a:pt x="10668" y="659892"/>
                  </a:moveTo>
                  <a:lnTo>
                    <a:pt x="10668" y="655320"/>
                  </a:lnTo>
                  <a:lnTo>
                    <a:pt x="4572" y="650748"/>
                  </a:lnTo>
                  <a:lnTo>
                    <a:pt x="4572" y="659892"/>
                  </a:lnTo>
                  <a:lnTo>
                    <a:pt x="10668" y="659892"/>
                  </a:lnTo>
                  <a:close/>
                </a:path>
                <a:path w="1458595" h="660400">
                  <a:moveTo>
                    <a:pt x="1452372" y="9144"/>
                  </a:moveTo>
                  <a:lnTo>
                    <a:pt x="1447800" y="4572"/>
                  </a:lnTo>
                  <a:lnTo>
                    <a:pt x="1447800" y="9144"/>
                  </a:lnTo>
                  <a:lnTo>
                    <a:pt x="1452372" y="9144"/>
                  </a:lnTo>
                  <a:close/>
                </a:path>
                <a:path w="1458595" h="660400">
                  <a:moveTo>
                    <a:pt x="1452372" y="650748"/>
                  </a:moveTo>
                  <a:lnTo>
                    <a:pt x="1452372" y="9144"/>
                  </a:lnTo>
                  <a:lnTo>
                    <a:pt x="1447800" y="9144"/>
                  </a:lnTo>
                  <a:lnTo>
                    <a:pt x="1447800" y="650748"/>
                  </a:lnTo>
                  <a:lnTo>
                    <a:pt x="1452372" y="650748"/>
                  </a:lnTo>
                  <a:close/>
                </a:path>
                <a:path w="1458595" h="660400">
                  <a:moveTo>
                    <a:pt x="1452372" y="659892"/>
                  </a:moveTo>
                  <a:lnTo>
                    <a:pt x="1452372" y="650748"/>
                  </a:lnTo>
                  <a:lnTo>
                    <a:pt x="1447800" y="655320"/>
                  </a:lnTo>
                  <a:lnTo>
                    <a:pt x="1447800" y="659892"/>
                  </a:lnTo>
                  <a:lnTo>
                    <a:pt x="1452372" y="659892"/>
                  </a:lnTo>
                  <a:close/>
                </a:path>
              </a:pathLst>
            </a:custGeom>
            <a:solidFill>
              <a:srgbClr val="497EBA"/>
            </a:solidFill>
          </p:spPr>
          <p:txBody>
            <a:bodyPr wrap="square" lIns="0" tIns="0" rIns="0" bIns="0" rtlCol="0"/>
            <a:lstStyle/>
            <a:p>
              <a:endParaRPr/>
            </a:p>
          </p:txBody>
        </p:sp>
      </p:grpSp>
      <p:sp>
        <p:nvSpPr>
          <p:cNvPr id="21" name="object 21"/>
          <p:cNvSpPr txBox="1"/>
          <p:nvPr/>
        </p:nvSpPr>
        <p:spPr>
          <a:xfrm>
            <a:off x="7171432" y="3010914"/>
            <a:ext cx="1165860" cy="574040"/>
          </a:xfrm>
          <a:prstGeom prst="rect">
            <a:avLst/>
          </a:prstGeom>
        </p:spPr>
        <p:txBody>
          <a:bodyPr vert="horz" wrap="square" lIns="0" tIns="12700" rIns="0" bIns="0" rtlCol="0">
            <a:spAutoFit/>
          </a:bodyPr>
          <a:lstStyle/>
          <a:p>
            <a:pPr marL="12700" marR="5080">
              <a:lnSpc>
                <a:spcPct val="100000"/>
              </a:lnSpc>
              <a:spcBef>
                <a:spcPts val="100"/>
              </a:spcBef>
            </a:pPr>
            <a:r>
              <a:rPr sz="1800" spc="-5" dirty="0">
                <a:solidFill>
                  <a:srgbClr val="004886"/>
                </a:solidFill>
                <a:latin typeface="Arial"/>
                <a:cs typeface="Arial"/>
              </a:rPr>
              <a:t>Delle vie  </a:t>
            </a:r>
            <a:r>
              <a:rPr sz="1800" dirty="0">
                <a:solidFill>
                  <a:srgbClr val="004886"/>
                </a:solidFill>
                <a:latin typeface="Arial"/>
                <a:cs typeface="Arial"/>
              </a:rPr>
              <a:t>r</a:t>
            </a:r>
            <a:r>
              <a:rPr sz="1800" spc="-10" dirty="0">
                <a:solidFill>
                  <a:srgbClr val="004886"/>
                </a:solidFill>
                <a:latin typeface="Arial"/>
                <a:cs typeface="Arial"/>
              </a:rPr>
              <a:t>e</a:t>
            </a:r>
            <a:r>
              <a:rPr sz="1800" dirty="0">
                <a:solidFill>
                  <a:srgbClr val="004886"/>
                </a:solidFill>
                <a:latin typeface="Arial"/>
                <a:cs typeface="Arial"/>
              </a:rPr>
              <a:t>s</a:t>
            </a:r>
            <a:r>
              <a:rPr sz="1800" spc="-10" dirty="0">
                <a:solidFill>
                  <a:srgbClr val="004886"/>
                </a:solidFill>
                <a:latin typeface="Arial"/>
                <a:cs typeface="Arial"/>
              </a:rPr>
              <a:t>p</a:t>
            </a:r>
            <a:r>
              <a:rPr sz="1800" spc="-5" dirty="0">
                <a:solidFill>
                  <a:srgbClr val="004886"/>
                </a:solidFill>
                <a:latin typeface="Arial"/>
                <a:cs typeface="Arial"/>
              </a:rPr>
              <a:t>i</a:t>
            </a:r>
            <a:r>
              <a:rPr sz="1800" dirty="0">
                <a:solidFill>
                  <a:srgbClr val="004886"/>
                </a:solidFill>
                <a:latin typeface="Arial"/>
                <a:cs typeface="Arial"/>
              </a:rPr>
              <a:t>r</a:t>
            </a:r>
            <a:r>
              <a:rPr sz="1800" spc="-10" dirty="0">
                <a:solidFill>
                  <a:srgbClr val="004886"/>
                </a:solidFill>
                <a:latin typeface="Arial"/>
                <a:cs typeface="Arial"/>
              </a:rPr>
              <a:t>a</a:t>
            </a:r>
            <a:r>
              <a:rPr sz="1800" dirty="0">
                <a:solidFill>
                  <a:srgbClr val="004886"/>
                </a:solidFill>
                <a:latin typeface="Arial"/>
                <a:cs typeface="Arial"/>
              </a:rPr>
              <a:t>t</a:t>
            </a:r>
            <a:r>
              <a:rPr sz="1800" spc="-10" dirty="0">
                <a:solidFill>
                  <a:srgbClr val="004886"/>
                </a:solidFill>
                <a:latin typeface="Arial"/>
                <a:cs typeface="Arial"/>
              </a:rPr>
              <a:t>o</a:t>
            </a:r>
            <a:r>
              <a:rPr sz="1800" dirty="0">
                <a:solidFill>
                  <a:srgbClr val="004886"/>
                </a:solidFill>
                <a:latin typeface="Arial"/>
                <a:cs typeface="Arial"/>
              </a:rPr>
              <a:t>r</a:t>
            </a:r>
            <a:r>
              <a:rPr sz="1800" spc="-5" dirty="0">
                <a:solidFill>
                  <a:srgbClr val="004886"/>
                </a:solidFill>
                <a:latin typeface="Arial"/>
                <a:cs typeface="Arial"/>
              </a:rPr>
              <a:t>i</a:t>
            </a:r>
            <a:r>
              <a:rPr sz="1800" dirty="0">
                <a:solidFill>
                  <a:srgbClr val="004886"/>
                </a:solidFill>
                <a:latin typeface="Arial"/>
                <a:cs typeface="Arial"/>
              </a:rPr>
              <a:t>e</a:t>
            </a:r>
            <a:endParaRPr sz="1800">
              <a:latin typeface="Arial"/>
              <a:cs typeface="Arial"/>
            </a:endParaRPr>
          </a:p>
        </p:txBody>
      </p:sp>
      <p:grpSp>
        <p:nvGrpSpPr>
          <p:cNvPr id="22" name="object 22"/>
          <p:cNvGrpSpPr/>
          <p:nvPr/>
        </p:nvGrpSpPr>
        <p:grpSpPr>
          <a:xfrm>
            <a:off x="7850123" y="4200144"/>
            <a:ext cx="1458595" cy="934719"/>
            <a:chOff x="7850123" y="4200144"/>
            <a:chExt cx="1458595" cy="934719"/>
          </a:xfrm>
        </p:grpSpPr>
        <p:sp>
          <p:nvSpPr>
            <p:cNvPr id="23" name="object 23"/>
            <p:cNvSpPr/>
            <p:nvPr/>
          </p:nvSpPr>
          <p:spPr>
            <a:xfrm>
              <a:off x="7850123" y="4200144"/>
              <a:ext cx="1458468" cy="929639"/>
            </a:xfrm>
            <a:prstGeom prst="rect">
              <a:avLst/>
            </a:prstGeom>
            <a:blipFill>
              <a:blip r:embed="rId6" cstate="print"/>
              <a:stretch>
                <a:fillRect/>
              </a:stretch>
            </a:blipFill>
          </p:spPr>
          <p:txBody>
            <a:bodyPr wrap="square" lIns="0" tIns="0" rIns="0" bIns="0" rtlCol="0"/>
            <a:lstStyle/>
            <a:p>
              <a:endParaRPr/>
            </a:p>
          </p:txBody>
        </p:sp>
        <p:sp>
          <p:nvSpPr>
            <p:cNvPr id="24" name="object 24"/>
            <p:cNvSpPr/>
            <p:nvPr/>
          </p:nvSpPr>
          <p:spPr>
            <a:xfrm>
              <a:off x="7850123" y="4200144"/>
              <a:ext cx="1458595" cy="934719"/>
            </a:xfrm>
            <a:custGeom>
              <a:avLst/>
              <a:gdLst/>
              <a:ahLst/>
              <a:cxnLst/>
              <a:rect l="l" t="t" r="r" b="b"/>
              <a:pathLst>
                <a:path w="1458595" h="934720">
                  <a:moveTo>
                    <a:pt x="1458468" y="932688"/>
                  </a:moveTo>
                  <a:lnTo>
                    <a:pt x="1458468" y="1524"/>
                  </a:lnTo>
                  <a:lnTo>
                    <a:pt x="1455420" y="0"/>
                  </a:lnTo>
                  <a:lnTo>
                    <a:pt x="3048" y="0"/>
                  </a:lnTo>
                  <a:lnTo>
                    <a:pt x="0" y="1524"/>
                  </a:lnTo>
                  <a:lnTo>
                    <a:pt x="0" y="932688"/>
                  </a:lnTo>
                  <a:lnTo>
                    <a:pt x="3048" y="934212"/>
                  </a:lnTo>
                  <a:lnTo>
                    <a:pt x="4572" y="934212"/>
                  </a:lnTo>
                  <a:lnTo>
                    <a:pt x="4572" y="9144"/>
                  </a:lnTo>
                  <a:lnTo>
                    <a:pt x="10668" y="4572"/>
                  </a:lnTo>
                  <a:lnTo>
                    <a:pt x="10668" y="9144"/>
                  </a:lnTo>
                  <a:lnTo>
                    <a:pt x="1447800" y="9144"/>
                  </a:lnTo>
                  <a:lnTo>
                    <a:pt x="1447800" y="4572"/>
                  </a:lnTo>
                  <a:lnTo>
                    <a:pt x="1452372" y="9144"/>
                  </a:lnTo>
                  <a:lnTo>
                    <a:pt x="1452372" y="934212"/>
                  </a:lnTo>
                  <a:lnTo>
                    <a:pt x="1455420" y="934212"/>
                  </a:lnTo>
                  <a:lnTo>
                    <a:pt x="1458468" y="932688"/>
                  </a:lnTo>
                  <a:close/>
                </a:path>
                <a:path w="1458595" h="934720">
                  <a:moveTo>
                    <a:pt x="10668" y="9144"/>
                  </a:moveTo>
                  <a:lnTo>
                    <a:pt x="10668" y="4572"/>
                  </a:lnTo>
                  <a:lnTo>
                    <a:pt x="4572" y="9144"/>
                  </a:lnTo>
                  <a:lnTo>
                    <a:pt x="10668" y="9144"/>
                  </a:lnTo>
                  <a:close/>
                </a:path>
                <a:path w="1458595" h="934720">
                  <a:moveTo>
                    <a:pt x="10668" y="925068"/>
                  </a:moveTo>
                  <a:lnTo>
                    <a:pt x="10668" y="9144"/>
                  </a:lnTo>
                  <a:lnTo>
                    <a:pt x="4572" y="9144"/>
                  </a:lnTo>
                  <a:lnTo>
                    <a:pt x="4572" y="925068"/>
                  </a:lnTo>
                  <a:lnTo>
                    <a:pt x="10668" y="925068"/>
                  </a:lnTo>
                  <a:close/>
                </a:path>
                <a:path w="1458595" h="934720">
                  <a:moveTo>
                    <a:pt x="1452372" y="925068"/>
                  </a:moveTo>
                  <a:lnTo>
                    <a:pt x="4572" y="925068"/>
                  </a:lnTo>
                  <a:lnTo>
                    <a:pt x="10668" y="929640"/>
                  </a:lnTo>
                  <a:lnTo>
                    <a:pt x="10668" y="934212"/>
                  </a:lnTo>
                  <a:lnTo>
                    <a:pt x="1447800" y="934212"/>
                  </a:lnTo>
                  <a:lnTo>
                    <a:pt x="1447800" y="929640"/>
                  </a:lnTo>
                  <a:lnTo>
                    <a:pt x="1452372" y="925068"/>
                  </a:lnTo>
                  <a:close/>
                </a:path>
                <a:path w="1458595" h="934720">
                  <a:moveTo>
                    <a:pt x="10668" y="934212"/>
                  </a:moveTo>
                  <a:lnTo>
                    <a:pt x="10668" y="929640"/>
                  </a:lnTo>
                  <a:lnTo>
                    <a:pt x="4572" y="925068"/>
                  </a:lnTo>
                  <a:lnTo>
                    <a:pt x="4572" y="934212"/>
                  </a:lnTo>
                  <a:lnTo>
                    <a:pt x="10668" y="934212"/>
                  </a:lnTo>
                  <a:close/>
                </a:path>
                <a:path w="1458595" h="934720">
                  <a:moveTo>
                    <a:pt x="1452372" y="9144"/>
                  </a:moveTo>
                  <a:lnTo>
                    <a:pt x="1447800" y="4572"/>
                  </a:lnTo>
                  <a:lnTo>
                    <a:pt x="1447800" y="9144"/>
                  </a:lnTo>
                  <a:lnTo>
                    <a:pt x="1452372" y="9144"/>
                  </a:lnTo>
                  <a:close/>
                </a:path>
                <a:path w="1458595" h="934720">
                  <a:moveTo>
                    <a:pt x="1452372" y="925068"/>
                  </a:moveTo>
                  <a:lnTo>
                    <a:pt x="1452372" y="9144"/>
                  </a:lnTo>
                  <a:lnTo>
                    <a:pt x="1447800" y="9144"/>
                  </a:lnTo>
                  <a:lnTo>
                    <a:pt x="1447800" y="925068"/>
                  </a:lnTo>
                  <a:lnTo>
                    <a:pt x="1452372" y="925068"/>
                  </a:lnTo>
                  <a:close/>
                </a:path>
                <a:path w="1458595" h="934720">
                  <a:moveTo>
                    <a:pt x="1452372" y="934212"/>
                  </a:moveTo>
                  <a:lnTo>
                    <a:pt x="1452372" y="925068"/>
                  </a:lnTo>
                  <a:lnTo>
                    <a:pt x="1447800" y="929640"/>
                  </a:lnTo>
                  <a:lnTo>
                    <a:pt x="1447800" y="934212"/>
                  </a:lnTo>
                  <a:lnTo>
                    <a:pt x="1452372" y="934212"/>
                  </a:lnTo>
                  <a:close/>
                </a:path>
              </a:pathLst>
            </a:custGeom>
            <a:solidFill>
              <a:srgbClr val="BD4B47"/>
            </a:solidFill>
          </p:spPr>
          <p:txBody>
            <a:bodyPr wrap="square" lIns="0" tIns="0" rIns="0" bIns="0" rtlCol="0"/>
            <a:lstStyle/>
            <a:p>
              <a:endParaRPr/>
            </a:p>
          </p:txBody>
        </p:sp>
      </p:grpSp>
      <p:sp>
        <p:nvSpPr>
          <p:cNvPr id="25" name="object 25"/>
          <p:cNvSpPr txBox="1"/>
          <p:nvPr/>
        </p:nvSpPr>
        <p:spPr>
          <a:xfrm>
            <a:off x="7933432" y="4230114"/>
            <a:ext cx="1103630" cy="848360"/>
          </a:xfrm>
          <a:prstGeom prst="rect">
            <a:avLst/>
          </a:prstGeom>
        </p:spPr>
        <p:txBody>
          <a:bodyPr vert="horz" wrap="square" lIns="0" tIns="12700" rIns="0" bIns="0" rtlCol="0">
            <a:spAutoFit/>
          </a:bodyPr>
          <a:lstStyle/>
          <a:p>
            <a:pPr marL="12700" marR="5080">
              <a:lnSpc>
                <a:spcPct val="100000"/>
              </a:lnSpc>
              <a:spcBef>
                <a:spcPts val="100"/>
              </a:spcBef>
            </a:pPr>
            <a:r>
              <a:rPr sz="1800" spc="-5" dirty="0">
                <a:solidFill>
                  <a:srgbClr val="004886"/>
                </a:solidFill>
                <a:latin typeface="Arial"/>
                <a:cs typeface="Arial"/>
              </a:rPr>
              <a:t>Delle</a:t>
            </a:r>
            <a:r>
              <a:rPr sz="1800" spc="-85" dirty="0">
                <a:solidFill>
                  <a:srgbClr val="004886"/>
                </a:solidFill>
                <a:latin typeface="Arial"/>
                <a:cs typeface="Arial"/>
              </a:rPr>
              <a:t> </a:t>
            </a:r>
            <a:r>
              <a:rPr sz="1800" spc="-5" dirty="0">
                <a:solidFill>
                  <a:srgbClr val="004886"/>
                </a:solidFill>
                <a:latin typeface="Arial"/>
                <a:cs typeface="Arial"/>
              </a:rPr>
              <a:t>mani  </a:t>
            </a:r>
            <a:r>
              <a:rPr sz="1800" dirty="0">
                <a:solidFill>
                  <a:srgbClr val="004886"/>
                </a:solidFill>
                <a:latin typeface="Arial"/>
                <a:cs typeface="Arial"/>
              </a:rPr>
              <a:t>e </a:t>
            </a:r>
            <a:r>
              <a:rPr sz="1800" spc="-10" dirty="0">
                <a:solidFill>
                  <a:srgbClr val="004886"/>
                </a:solidFill>
                <a:latin typeface="Arial"/>
                <a:cs typeface="Arial"/>
              </a:rPr>
              <a:t>delle  </a:t>
            </a:r>
            <a:r>
              <a:rPr sz="1800" spc="-5" dirty="0">
                <a:solidFill>
                  <a:srgbClr val="004886"/>
                </a:solidFill>
                <a:latin typeface="Arial"/>
                <a:cs typeface="Arial"/>
              </a:rPr>
              <a:t>braccia</a:t>
            </a:r>
            <a:endParaRPr sz="1800">
              <a:latin typeface="Arial"/>
              <a:cs typeface="Arial"/>
            </a:endParaRPr>
          </a:p>
        </p:txBody>
      </p:sp>
      <p:grpSp>
        <p:nvGrpSpPr>
          <p:cNvPr id="26" name="object 26"/>
          <p:cNvGrpSpPr/>
          <p:nvPr/>
        </p:nvGrpSpPr>
        <p:grpSpPr>
          <a:xfrm>
            <a:off x="6859523" y="5800344"/>
            <a:ext cx="1610995" cy="660400"/>
            <a:chOff x="6859523" y="5800344"/>
            <a:chExt cx="1610995" cy="660400"/>
          </a:xfrm>
        </p:grpSpPr>
        <p:sp>
          <p:nvSpPr>
            <p:cNvPr id="27" name="object 27"/>
            <p:cNvSpPr/>
            <p:nvPr/>
          </p:nvSpPr>
          <p:spPr>
            <a:xfrm>
              <a:off x="6859523" y="5800344"/>
              <a:ext cx="1610868" cy="655319"/>
            </a:xfrm>
            <a:prstGeom prst="rect">
              <a:avLst/>
            </a:prstGeom>
            <a:blipFill>
              <a:blip r:embed="rId7" cstate="print"/>
              <a:stretch>
                <a:fillRect/>
              </a:stretch>
            </a:blipFill>
          </p:spPr>
          <p:txBody>
            <a:bodyPr wrap="square" lIns="0" tIns="0" rIns="0" bIns="0" rtlCol="0"/>
            <a:lstStyle/>
            <a:p>
              <a:endParaRPr/>
            </a:p>
          </p:txBody>
        </p:sp>
        <p:sp>
          <p:nvSpPr>
            <p:cNvPr id="28" name="object 28"/>
            <p:cNvSpPr/>
            <p:nvPr/>
          </p:nvSpPr>
          <p:spPr>
            <a:xfrm>
              <a:off x="6859523" y="5800344"/>
              <a:ext cx="1610995" cy="660400"/>
            </a:xfrm>
            <a:custGeom>
              <a:avLst/>
              <a:gdLst/>
              <a:ahLst/>
              <a:cxnLst/>
              <a:rect l="l" t="t" r="r" b="b"/>
              <a:pathLst>
                <a:path w="1610995" h="660400">
                  <a:moveTo>
                    <a:pt x="1610868" y="658368"/>
                  </a:moveTo>
                  <a:lnTo>
                    <a:pt x="1610868" y="1524"/>
                  </a:lnTo>
                  <a:lnTo>
                    <a:pt x="1607820" y="0"/>
                  </a:lnTo>
                  <a:lnTo>
                    <a:pt x="3048" y="0"/>
                  </a:lnTo>
                  <a:lnTo>
                    <a:pt x="0" y="1524"/>
                  </a:lnTo>
                  <a:lnTo>
                    <a:pt x="0" y="658368"/>
                  </a:lnTo>
                  <a:lnTo>
                    <a:pt x="3048" y="659892"/>
                  </a:lnTo>
                  <a:lnTo>
                    <a:pt x="4572" y="659892"/>
                  </a:lnTo>
                  <a:lnTo>
                    <a:pt x="4572" y="9144"/>
                  </a:lnTo>
                  <a:lnTo>
                    <a:pt x="10668" y="4572"/>
                  </a:lnTo>
                  <a:lnTo>
                    <a:pt x="10668" y="9144"/>
                  </a:lnTo>
                  <a:lnTo>
                    <a:pt x="1600200" y="9144"/>
                  </a:lnTo>
                  <a:lnTo>
                    <a:pt x="1600200" y="4572"/>
                  </a:lnTo>
                  <a:lnTo>
                    <a:pt x="1604772" y="9144"/>
                  </a:lnTo>
                  <a:lnTo>
                    <a:pt x="1604772" y="659892"/>
                  </a:lnTo>
                  <a:lnTo>
                    <a:pt x="1607820" y="659892"/>
                  </a:lnTo>
                  <a:lnTo>
                    <a:pt x="1610868" y="658368"/>
                  </a:lnTo>
                  <a:close/>
                </a:path>
                <a:path w="1610995" h="660400">
                  <a:moveTo>
                    <a:pt x="10668" y="9144"/>
                  </a:moveTo>
                  <a:lnTo>
                    <a:pt x="10668" y="4572"/>
                  </a:lnTo>
                  <a:lnTo>
                    <a:pt x="4572" y="9144"/>
                  </a:lnTo>
                  <a:lnTo>
                    <a:pt x="10668" y="9144"/>
                  </a:lnTo>
                  <a:close/>
                </a:path>
                <a:path w="1610995" h="660400">
                  <a:moveTo>
                    <a:pt x="10668" y="650748"/>
                  </a:moveTo>
                  <a:lnTo>
                    <a:pt x="10668" y="9144"/>
                  </a:lnTo>
                  <a:lnTo>
                    <a:pt x="4572" y="9144"/>
                  </a:lnTo>
                  <a:lnTo>
                    <a:pt x="4572" y="650748"/>
                  </a:lnTo>
                  <a:lnTo>
                    <a:pt x="10668" y="650748"/>
                  </a:lnTo>
                  <a:close/>
                </a:path>
                <a:path w="1610995" h="660400">
                  <a:moveTo>
                    <a:pt x="1604772" y="650748"/>
                  </a:moveTo>
                  <a:lnTo>
                    <a:pt x="4572" y="650748"/>
                  </a:lnTo>
                  <a:lnTo>
                    <a:pt x="10668" y="655320"/>
                  </a:lnTo>
                  <a:lnTo>
                    <a:pt x="10668" y="659892"/>
                  </a:lnTo>
                  <a:lnTo>
                    <a:pt x="1600200" y="659892"/>
                  </a:lnTo>
                  <a:lnTo>
                    <a:pt x="1600200" y="655320"/>
                  </a:lnTo>
                  <a:lnTo>
                    <a:pt x="1604772" y="650748"/>
                  </a:lnTo>
                  <a:close/>
                </a:path>
                <a:path w="1610995" h="660400">
                  <a:moveTo>
                    <a:pt x="10668" y="659892"/>
                  </a:moveTo>
                  <a:lnTo>
                    <a:pt x="10668" y="655320"/>
                  </a:lnTo>
                  <a:lnTo>
                    <a:pt x="4572" y="650748"/>
                  </a:lnTo>
                  <a:lnTo>
                    <a:pt x="4572" y="659892"/>
                  </a:lnTo>
                  <a:lnTo>
                    <a:pt x="10668" y="659892"/>
                  </a:lnTo>
                  <a:close/>
                </a:path>
                <a:path w="1610995" h="660400">
                  <a:moveTo>
                    <a:pt x="1604772" y="9144"/>
                  </a:moveTo>
                  <a:lnTo>
                    <a:pt x="1600200" y="4572"/>
                  </a:lnTo>
                  <a:lnTo>
                    <a:pt x="1600200" y="9144"/>
                  </a:lnTo>
                  <a:lnTo>
                    <a:pt x="1604772" y="9144"/>
                  </a:lnTo>
                  <a:close/>
                </a:path>
                <a:path w="1610995" h="660400">
                  <a:moveTo>
                    <a:pt x="1604772" y="650748"/>
                  </a:moveTo>
                  <a:lnTo>
                    <a:pt x="1604772" y="9144"/>
                  </a:lnTo>
                  <a:lnTo>
                    <a:pt x="1600200" y="9144"/>
                  </a:lnTo>
                  <a:lnTo>
                    <a:pt x="1600200" y="650748"/>
                  </a:lnTo>
                  <a:lnTo>
                    <a:pt x="1604772" y="650748"/>
                  </a:lnTo>
                  <a:close/>
                </a:path>
                <a:path w="1610995" h="660400">
                  <a:moveTo>
                    <a:pt x="1604772" y="659892"/>
                  </a:moveTo>
                  <a:lnTo>
                    <a:pt x="1604772" y="650748"/>
                  </a:lnTo>
                  <a:lnTo>
                    <a:pt x="1600200" y="655320"/>
                  </a:lnTo>
                  <a:lnTo>
                    <a:pt x="1600200" y="659892"/>
                  </a:lnTo>
                  <a:lnTo>
                    <a:pt x="1604772" y="659892"/>
                  </a:lnTo>
                  <a:close/>
                </a:path>
              </a:pathLst>
            </a:custGeom>
            <a:solidFill>
              <a:srgbClr val="97B853"/>
            </a:solidFill>
          </p:spPr>
          <p:txBody>
            <a:bodyPr wrap="square" lIns="0" tIns="0" rIns="0" bIns="0" rtlCol="0"/>
            <a:lstStyle/>
            <a:p>
              <a:endParaRPr/>
            </a:p>
          </p:txBody>
        </p:sp>
      </p:grpSp>
      <p:sp>
        <p:nvSpPr>
          <p:cNvPr id="29" name="object 29"/>
          <p:cNvSpPr txBox="1"/>
          <p:nvPr/>
        </p:nvSpPr>
        <p:spPr>
          <a:xfrm>
            <a:off x="6942833" y="5830313"/>
            <a:ext cx="1268095" cy="574040"/>
          </a:xfrm>
          <a:prstGeom prst="rect">
            <a:avLst/>
          </a:prstGeom>
        </p:spPr>
        <p:txBody>
          <a:bodyPr vert="horz" wrap="square" lIns="0" tIns="12700" rIns="0" bIns="0" rtlCol="0">
            <a:spAutoFit/>
          </a:bodyPr>
          <a:lstStyle/>
          <a:p>
            <a:pPr marL="12700" marR="5080">
              <a:lnSpc>
                <a:spcPct val="100000"/>
              </a:lnSpc>
              <a:spcBef>
                <a:spcPts val="100"/>
              </a:spcBef>
            </a:pPr>
            <a:r>
              <a:rPr sz="1800" spc="-5" dirty="0">
                <a:solidFill>
                  <a:srgbClr val="004886"/>
                </a:solidFill>
                <a:latin typeface="Arial"/>
                <a:cs typeface="Arial"/>
              </a:rPr>
              <a:t>Dei </a:t>
            </a:r>
            <a:r>
              <a:rPr sz="1800" spc="-10" dirty="0">
                <a:solidFill>
                  <a:srgbClr val="004886"/>
                </a:solidFill>
                <a:latin typeface="Arial"/>
                <a:cs typeface="Arial"/>
              </a:rPr>
              <a:t>piedi </a:t>
            </a:r>
            <a:r>
              <a:rPr sz="1800" dirty="0">
                <a:solidFill>
                  <a:srgbClr val="004886"/>
                </a:solidFill>
                <a:latin typeface="Arial"/>
                <a:cs typeface="Arial"/>
              </a:rPr>
              <a:t>e  </a:t>
            </a:r>
            <a:r>
              <a:rPr sz="1800" spc="-10" dirty="0">
                <a:solidFill>
                  <a:srgbClr val="004886"/>
                </a:solidFill>
                <a:latin typeface="Arial"/>
                <a:cs typeface="Arial"/>
              </a:rPr>
              <a:t>delle</a:t>
            </a:r>
            <a:r>
              <a:rPr sz="1800" spc="-50" dirty="0">
                <a:solidFill>
                  <a:srgbClr val="004886"/>
                </a:solidFill>
                <a:latin typeface="Arial"/>
                <a:cs typeface="Arial"/>
              </a:rPr>
              <a:t> </a:t>
            </a:r>
            <a:r>
              <a:rPr sz="1800" spc="-10" dirty="0">
                <a:solidFill>
                  <a:srgbClr val="004886"/>
                </a:solidFill>
                <a:latin typeface="Arial"/>
                <a:cs typeface="Arial"/>
              </a:rPr>
              <a:t>gambe</a:t>
            </a:r>
            <a:endParaRPr sz="1800">
              <a:latin typeface="Arial"/>
              <a:cs typeface="Arial"/>
            </a:endParaRPr>
          </a:p>
        </p:txBody>
      </p:sp>
      <p:grpSp>
        <p:nvGrpSpPr>
          <p:cNvPr id="30" name="object 30"/>
          <p:cNvGrpSpPr/>
          <p:nvPr/>
        </p:nvGrpSpPr>
        <p:grpSpPr>
          <a:xfrm>
            <a:off x="2820924" y="6181344"/>
            <a:ext cx="1610995" cy="660400"/>
            <a:chOff x="2820924" y="6181344"/>
            <a:chExt cx="1610995" cy="660400"/>
          </a:xfrm>
        </p:grpSpPr>
        <p:sp>
          <p:nvSpPr>
            <p:cNvPr id="31" name="object 31"/>
            <p:cNvSpPr/>
            <p:nvPr/>
          </p:nvSpPr>
          <p:spPr>
            <a:xfrm>
              <a:off x="2820924" y="6181344"/>
              <a:ext cx="1610868" cy="655319"/>
            </a:xfrm>
            <a:prstGeom prst="rect">
              <a:avLst/>
            </a:prstGeom>
            <a:blipFill>
              <a:blip r:embed="rId8" cstate="print"/>
              <a:stretch>
                <a:fillRect/>
              </a:stretch>
            </a:blipFill>
          </p:spPr>
          <p:txBody>
            <a:bodyPr wrap="square" lIns="0" tIns="0" rIns="0" bIns="0" rtlCol="0"/>
            <a:lstStyle/>
            <a:p>
              <a:endParaRPr/>
            </a:p>
          </p:txBody>
        </p:sp>
        <p:sp>
          <p:nvSpPr>
            <p:cNvPr id="32" name="object 32"/>
            <p:cNvSpPr/>
            <p:nvPr/>
          </p:nvSpPr>
          <p:spPr>
            <a:xfrm>
              <a:off x="2820924" y="6181344"/>
              <a:ext cx="1610995" cy="660400"/>
            </a:xfrm>
            <a:custGeom>
              <a:avLst/>
              <a:gdLst/>
              <a:ahLst/>
              <a:cxnLst/>
              <a:rect l="l" t="t" r="r" b="b"/>
              <a:pathLst>
                <a:path w="1610995" h="660400">
                  <a:moveTo>
                    <a:pt x="1610868" y="658368"/>
                  </a:moveTo>
                  <a:lnTo>
                    <a:pt x="1610868" y="1524"/>
                  </a:lnTo>
                  <a:lnTo>
                    <a:pt x="1607820" y="0"/>
                  </a:lnTo>
                  <a:lnTo>
                    <a:pt x="3048" y="0"/>
                  </a:lnTo>
                  <a:lnTo>
                    <a:pt x="0" y="1524"/>
                  </a:lnTo>
                  <a:lnTo>
                    <a:pt x="0" y="658368"/>
                  </a:lnTo>
                  <a:lnTo>
                    <a:pt x="3048" y="659892"/>
                  </a:lnTo>
                  <a:lnTo>
                    <a:pt x="4572" y="659892"/>
                  </a:lnTo>
                  <a:lnTo>
                    <a:pt x="4572" y="9144"/>
                  </a:lnTo>
                  <a:lnTo>
                    <a:pt x="10668" y="4572"/>
                  </a:lnTo>
                  <a:lnTo>
                    <a:pt x="10668" y="9144"/>
                  </a:lnTo>
                  <a:lnTo>
                    <a:pt x="1600200" y="9144"/>
                  </a:lnTo>
                  <a:lnTo>
                    <a:pt x="1600200" y="4572"/>
                  </a:lnTo>
                  <a:lnTo>
                    <a:pt x="1604772" y="9144"/>
                  </a:lnTo>
                  <a:lnTo>
                    <a:pt x="1604772" y="659892"/>
                  </a:lnTo>
                  <a:lnTo>
                    <a:pt x="1607820" y="659892"/>
                  </a:lnTo>
                  <a:lnTo>
                    <a:pt x="1610868" y="658368"/>
                  </a:lnTo>
                  <a:close/>
                </a:path>
                <a:path w="1610995" h="660400">
                  <a:moveTo>
                    <a:pt x="10668" y="9144"/>
                  </a:moveTo>
                  <a:lnTo>
                    <a:pt x="10668" y="4572"/>
                  </a:lnTo>
                  <a:lnTo>
                    <a:pt x="4572" y="9144"/>
                  </a:lnTo>
                  <a:lnTo>
                    <a:pt x="10668" y="9144"/>
                  </a:lnTo>
                  <a:close/>
                </a:path>
                <a:path w="1610995" h="660400">
                  <a:moveTo>
                    <a:pt x="10668" y="650748"/>
                  </a:moveTo>
                  <a:lnTo>
                    <a:pt x="10668" y="9144"/>
                  </a:lnTo>
                  <a:lnTo>
                    <a:pt x="4572" y="9144"/>
                  </a:lnTo>
                  <a:lnTo>
                    <a:pt x="4572" y="650748"/>
                  </a:lnTo>
                  <a:lnTo>
                    <a:pt x="10668" y="650748"/>
                  </a:lnTo>
                  <a:close/>
                </a:path>
                <a:path w="1610995" h="660400">
                  <a:moveTo>
                    <a:pt x="1604772" y="650748"/>
                  </a:moveTo>
                  <a:lnTo>
                    <a:pt x="4572" y="650748"/>
                  </a:lnTo>
                  <a:lnTo>
                    <a:pt x="10668" y="655320"/>
                  </a:lnTo>
                  <a:lnTo>
                    <a:pt x="10668" y="659892"/>
                  </a:lnTo>
                  <a:lnTo>
                    <a:pt x="1600200" y="659892"/>
                  </a:lnTo>
                  <a:lnTo>
                    <a:pt x="1600200" y="655320"/>
                  </a:lnTo>
                  <a:lnTo>
                    <a:pt x="1604772" y="650748"/>
                  </a:lnTo>
                  <a:close/>
                </a:path>
                <a:path w="1610995" h="660400">
                  <a:moveTo>
                    <a:pt x="10668" y="659892"/>
                  </a:moveTo>
                  <a:lnTo>
                    <a:pt x="10668" y="655320"/>
                  </a:lnTo>
                  <a:lnTo>
                    <a:pt x="4572" y="650748"/>
                  </a:lnTo>
                  <a:lnTo>
                    <a:pt x="4572" y="659892"/>
                  </a:lnTo>
                  <a:lnTo>
                    <a:pt x="10668" y="659892"/>
                  </a:lnTo>
                  <a:close/>
                </a:path>
                <a:path w="1610995" h="660400">
                  <a:moveTo>
                    <a:pt x="1604772" y="9144"/>
                  </a:moveTo>
                  <a:lnTo>
                    <a:pt x="1600200" y="4572"/>
                  </a:lnTo>
                  <a:lnTo>
                    <a:pt x="1600200" y="9144"/>
                  </a:lnTo>
                  <a:lnTo>
                    <a:pt x="1604772" y="9144"/>
                  </a:lnTo>
                  <a:close/>
                </a:path>
                <a:path w="1610995" h="660400">
                  <a:moveTo>
                    <a:pt x="1604772" y="650748"/>
                  </a:moveTo>
                  <a:lnTo>
                    <a:pt x="1604772" y="9144"/>
                  </a:lnTo>
                  <a:lnTo>
                    <a:pt x="1600200" y="9144"/>
                  </a:lnTo>
                  <a:lnTo>
                    <a:pt x="1600200" y="650748"/>
                  </a:lnTo>
                  <a:lnTo>
                    <a:pt x="1604772" y="650748"/>
                  </a:lnTo>
                  <a:close/>
                </a:path>
                <a:path w="1610995" h="660400">
                  <a:moveTo>
                    <a:pt x="1604772" y="659892"/>
                  </a:moveTo>
                  <a:lnTo>
                    <a:pt x="1604772" y="650748"/>
                  </a:lnTo>
                  <a:lnTo>
                    <a:pt x="1600200" y="655320"/>
                  </a:lnTo>
                  <a:lnTo>
                    <a:pt x="1600200" y="659892"/>
                  </a:lnTo>
                  <a:lnTo>
                    <a:pt x="1604772" y="659892"/>
                  </a:lnTo>
                  <a:close/>
                </a:path>
              </a:pathLst>
            </a:custGeom>
            <a:solidFill>
              <a:srgbClr val="45A9C5"/>
            </a:solidFill>
          </p:spPr>
          <p:txBody>
            <a:bodyPr wrap="square" lIns="0" tIns="0" rIns="0" bIns="0" rtlCol="0"/>
            <a:lstStyle/>
            <a:p>
              <a:endParaRPr/>
            </a:p>
          </p:txBody>
        </p:sp>
      </p:grpSp>
      <p:sp>
        <p:nvSpPr>
          <p:cNvPr id="33" name="object 33"/>
          <p:cNvSpPr txBox="1"/>
          <p:nvPr/>
        </p:nvSpPr>
        <p:spPr>
          <a:xfrm>
            <a:off x="2904234" y="6211313"/>
            <a:ext cx="1257935" cy="574040"/>
          </a:xfrm>
          <a:prstGeom prst="rect">
            <a:avLst/>
          </a:prstGeom>
        </p:spPr>
        <p:txBody>
          <a:bodyPr vert="horz" wrap="square" lIns="0" tIns="12700" rIns="0" bIns="0" rtlCol="0">
            <a:spAutoFit/>
          </a:bodyPr>
          <a:lstStyle/>
          <a:p>
            <a:pPr marL="12700" marR="5080">
              <a:lnSpc>
                <a:spcPct val="100000"/>
              </a:lnSpc>
              <a:spcBef>
                <a:spcPts val="100"/>
              </a:spcBef>
            </a:pPr>
            <a:r>
              <a:rPr sz="1800" spc="-5" dirty="0">
                <a:solidFill>
                  <a:srgbClr val="004886"/>
                </a:solidFill>
                <a:latin typeface="Arial"/>
                <a:cs typeface="Arial"/>
              </a:rPr>
              <a:t>Del tronco</a:t>
            </a:r>
            <a:r>
              <a:rPr sz="1800" spc="-80" dirty="0">
                <a:solidFill>
                  <a:srgbClr val="004886"/>
                </a:solidFill>
                <a:latin typeface="Arial"/>
                <a:cs typeface="Arial"/>
              </a:rPr>
              <a:t> </a:t>
            </a:r>
            <a:r>
              <a:rPr sz="1800" dirty="0">
                <a:solidFill>
                  <a:srgbClr val="004886"/>
                </a:solidFill>
                <a:latin typeface="Arial"/>
                <a:cs typeface="Arial"/>
              </a:rPr>
              <a:t>e  </a:t>
            </a:r>
            <a:r>
              <a:rPr sz="1800" spc="-10" dirty="0">
                <a:solidFill>
                  <a:srgbClr val="004886"/>
                </a:solidFill>
                <a:latin typeface="Arial"/>
                <a:cs typeface="Arial"/>
              </a:rPr>
              <a:t>de</a:t>
            </a:r>
            <a:r>
              <a:rPr sz="1800" spc="-5" dirty="0">
                <a:solidFill>
                  <a:srgbClr val="004886"/>
                </a:solidFill>
                <a:latin typeface="Arial"/>
                <a:cs typeface="Arial"/>
              </a:rPr>
              <a:t>ll’</a:t>
            </a:r>
            <a:r>
              <a:rPr sz="1800" spc="-10" dirty="0">
                <a:solidFill>
                  <a:srgbClr val="004886"/>
                </a:solidFill>
                <a:latin typeface="Arial"/>
                <a:cs typeface="Arial"/>
              </a:rPr>
              <a:t>addo</a:t>
            </a:r>
            <a:r>
              <a:rPr sz="1800" dirty="0">
                <a:solidFill>
                  <a:srgbClr val="004886"/>
                </a:solidFill>
                <a:latin typeface="Arial"/>
                <a:cs typeface="Arial"/>
              </a:rPr>
              <a:t>me</a:t>
            </a:r>
            <a:endParaRPr sz="1800">
              <a:latin typeface="Arial"/>
              <a:cs typeface="Arial"/>
            </a:endParaRPr>
          </a:p>
        </p:txBody>
      </p:sp>
      <p:grpSp>
        <p:nvGrpSpPr>
          <p:cNvPr id="34" name="object 34"/>
          <p:cNvGrpSpPr/>
          <p:nvPr/>
        </p:nvGrpSpPr>
        <p:grpSpPr>
          <a:xfrm>
            <a:off x="5030724" y="6638544"/>
            <a:ext cx="1610995" cy="386080"/>
            <a:chOff x="5030724" y="6638544"/>
            <a:chExt cx="1610995" cy="386080"/>
          </a:xfrm>
        </p:grpSpPr>
        <p:sp>
          <p:nvSpPr>
            <p:cNvPr id="35" name="object 35"/>
            <p:cNvSpPr/>
            <p:nvPr/>
          </p:nvSpPr>
          <p:spPr>
            <a:xfrm>
              <a:off x="5030724" y="6638544"/>
              <a:ext cx="1610868" cy="380999"/>
            </a:xfrm>
            <a:prstGeom prst="rect">
              <a:avLst/>
            </a:prstGeom>
            <a:blipFill>
              <a:blip r:embed="rId9" cstate="print"/>
              <a:stretch>
                <a:fillRect/>
              </a:stretch>
            </a:blipFill>
          </p:spPr>
          <p:txBody>
            <a:bodyPr wrap="square" lIns="0" tIns="0" rIns="0" bIns="0" rtlCol="0"/>
            <a:lstStyle/>
            <a:p>
              <a:endParaRPr/>
            </a:p>
          </p:txBody>
        </p:sp>
        <p:sp>
          <p:nvSpPr>
            <p:cNvPr id="36" name="object 36"/>
            <p:cNvSpPr/>
            <p:nvPr/>
          </p:nvSpPr>
          <p:spPr>
            <a:xfrm>
              <a:off x="5030724" y="6638544"/>
              <a:ext cx="1610995" cy="386080"/>
            </a:xfrm>
            <a:custGeom>
              <a:avLst/>
              <a:gdLst/>
              <a:ahLst/>
              <a:cxnLst/>
              <a:rect l="l" t="t" r="r" b="b"/>
              <a:pathLst>
                <a:path w="1610995" h="386079">
                  <a:moveTo>
                    <a:pt x="1610868" y="382524"/>
                  </a:moveTo>
                  <a:lnTo>
                    <a:pt x="1610868" y="1524"/>
                  </a:lnTo>
                  <a:lnTo>
                    <a:pt x="1607820" y="0"/>
                  </a:lnTo>
                  <a:lnTo>
                    <a:pt x="3048" y="0"/>
                  </a:lnTo>
                  <a:lnTo>
                    <a:pt x="0" y="1524"/>
                  </a:lnTo>
                  <a:lnTo>
                    <a:pt x="0" y="382524"/>
                  </a:lnTo>
                  <a:lnTo>
                    <a:pt x="3048" y="385572"/>
                  </a:lnTo>
                  <a:lnTo>
                    <a:pt x="4572" y="385572"/>
                  </a:lnTo>
                  <a:lnTo>
                    <a:pt x="4572" y="9144"/>
                  </a:lnTo>
                  <a:lnTo>
                    <a:pt x="10668" y="4572"/>
                  </a:lnTo>
                  <a:lnTo>
                    <a:pt x="10668" y="9144"/>
                  </a:lnTo>
                  <a:lnTo>
                    <a:pt x="1600200" y="9144"/>
                  </a:lnTo>
                  <a:lnTo>
                    <a:pt x="1600200" y="4572"/>
                  </a:lnTo>
                  <a:lnTo>
                    <a:pt x="1604772" y="9144"/>
                  </a:lnTo>
                  <a:lnTo>
                    <a:pt x="1604772" y="385572"/>
                  </a:lnTo>
                  <a:lnTo>
                    <a:pt x="1607820" y="385572"/>
                  </a:lnTo>
                  <a:lnTo>
                    <a:pt x="1610868" y="382524"/>
                  </a:lnTo>
                  <a:close/>
                </a:path>
                <a:path w="1610995" h="386079">
                  <a:moveTo>
                    <a:pt x="10668" y="9144"/>
                  </a:moveTo>
                  <a:lnTo>
                    <a:pt x="10668" y="4572"/>
                  </a:lnTo>
                  <a:lnTo>
                    <a:pt x="4572" y="9144"/>
                  </a:lnTo>
                  <a:lnTo>
                    <a:pt x="10668" y="9144"/>
                  </a:lnTo>
                  <a:close/>
                </a:path>
                <a:path w="1610995" h="386079">
                  <a:moveTo>
                    <a:pt x="10668" y="376428"/>
                  </a:moveTo>
                  <a:lnTo>
                    <a:pt x="10668" y="9144"/>
                  </a:lnTo>
                  <a:lnTo>
                    <a:pt x="4572" y="9144"/>
                  </a:lnTo>
                  <a:lnTo>
                    <a:pt x="4572" y="376428"/>
                  </a:lnTo>
                  <a:lnTo>
                    <a:pt x="10668" y="376428"/>
                  </a:lnTo>
                  <a:close/>
                </a:path>
                <a:path w="1610995" h="386079">
                  <a:moveTo>
                    <a:pt x="1604772" y="376428"/>
                  </a:moveTo>
                  <a:lnTo>
                    <a:pt x="4572" y="376428"/>
                  </a:lnTo>
                  <a:lnTo>
                    <a:pt x="10668" y="381000"/>
                  </a:lnTo>
                  <a:lnTo>
                    <a:pt x="10668" y="385572"/>
                  </a:lnTo>
                  <a:lnTo>
                    <a:pt x="1600200" y="385572"/>
                  </a:lnTo>
                  <a:lnTo>
                    <a:pt x="1600200" y="381000"/>
                  </a:lnTo>
                  <a:lnTo>
                    <a:pt x="1604772" y="376428"/>
                  </a:lnTo>
                  <a:close/>
                </a:path>
                <a:path w="1610995" h="386079">
                  <a:moveTo>
                    <a:pt x="10668" y="385572"/>
                  </a:moveTo>
                  <a:lnTo>
                    <a:pt x="10668" y="381000"/>
                  </a:lnTo>
                  <a:lnTo>
                    <a:pt x="4572" y="376428"/>
                  </a:lnTo>
                  <a:lnTo>
                    <a:pt x="4572" y="385572"/>
                  </a:lnTo>
                  <a:lnTo>
                    <a:pt x="10668" y="385572"/>
                  </a:lnTo>
                  <a:close/>
                </a:path>
                <a:path w="1610995" h="386079">
                  <a:moveTo>
                    <a:pt x="1604772" y="9144"/>
                  </a:moveTo>
                  <a:lnTo>
                    <a:pt x="1600200" y="4572"/>
                  </a:lnTo>
                  <a:lnTo>
                    <a:pt x="1600200" y="9144"/>
                  </a:lnTo>
                  <a:lnTo>
                    <a:pt x="1604772" y="9144"/>
                  </a:lnTo>
                  <a:close/>
                </a:path>
                <a:path w="1610995" h="386079">
                  <a:moveTo>
                    <a:pt x="1604772" y="376428"/>
                  </a:moveTo>
                  <a:lnTo>
                    <a:pt x="1604772" y="9144"/>
                  </a:lnTo>
                  <a:lnTo>
                    <a:pt x="1600200" y="9144"/>
                  </a:lnTo>
                  <a:lnTo>
                    <a:pt x="1600200" y="376428"/>
                  </a:lnTo>
                  <a:lnTo>
                    <a:pt x="1604772" y="376428"/>
                  </a:lnTo>
                  <a:close/>
                </a:path>
                <a:path w="1610995" h="386079">
                  <a:moveTo>
                    <a:pt x="1604772" y="385572"/>
                  </a:moveTo>
                  <a:lnTo>
                    <a:pt x="1604772" y="376428"/>
                  </a:lnTo>
                  <a:lnTo>
                    <a:pt x="1600200" y="381000"/>
                  </a:lnTo>
                  <a:lnTo>
                    <a:pt x="1600200" y="385572"/>
                  </a:lnTo>
                  <a:lnTo>
                    <a:pt x="1604772" y="385572"/>
                  </a:lnTo>
                  <a:close/>
                </a:path>
              </a:pathLst>
            </a:custGeom>
            <a:solidFill>
              <a:srgbClr val="7C5F9F"/>
            </a:solidFill>
          </p:spPr>
          <p:txBody>
            <a:bodyPr wrap="square" lIns="0" tIns="0" rIns="0" bIns="0" rtlCol="0"/>
            <a:lstStyle/>
            <a:p>
              <a:endParaRPr/>
            </a:p>
          </p:txBody>
        </p:sp>
      </p:grpSp>
      <p:sp>
        <p:nvSpPr>
          <p:cNvPr id="37" name="object 37"/>
          <p:cNvSpPr txBox="1"/>
          <p:nvPr/>
        </p:nvSpPr>
        <p:spPr>
          <a:xfrm>
            <a:off x="5114033" y="6668513"/>
            <a:ext cx="108966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4886"/>
                </a:solidFill>
                <a:latin typeface="Arial"/>
                <a:cs typeface="Arial"/>
              </a:rPr>
              <a:t>Della</a:t>
            </a:r>
            <a:r>
              <a:rPr sz="1800" spc="-55" dirty="0">
                <a:solidFill>
                  <a:srgbClr val="004886"/>
                </a:solidFill>
                <a:latin typeface="Arial"/>
                <a:cs typeface="Arial"/>
              </a:rPr>
              <a:t> </a:t>
            </a:r>
            <a:r>
              <a:rPr sz="1800" spc="-10" dirty="0">
                <a:solidFill>
                  <a:srgbClr val="004886"/>
                </a:solidFill>
                <a:latin typeface="Arial"/>
                <a:cs typeface="Arial"/>
              </a:rPr>
              <a:t>pelle</a:t>
            </a:r>
            <a:endParaRPr sz="1800">
              <a:latin typeface="Arial"/>
              <a:cs typeface="Arial"/>
            </a:endParaRPr>
          </a:p>
        </p:txBody>
      </p:sp>
      <p:grpSp>
        <p:nvGrpSpPr>
          <p:cNvPr id="38" name="object 38"/>
          <p:cNvGrpSpPr/>
          <p:nvPr/>
        </p:nvGrpSpPr>
        <p:grpSpPr>
          <a:xfrm>
            <a:off x="1449324" y="5038344"/>
            <a:ext cx="1991995" cy="386080"/>
            <a:chOff x="1449324" y="5038344"/>
            <a:chExt cx="1991995" cy="386080"/>
          </a:xfrm>
        </p:grpSpPr>
        <p:sp>
          <p:nvSpPr>
            <p:cNvPr id="39" name="object 39"/>
            <p:cNvSpPr/>
            <p:nvPr/>
          </p:nvSpPr>
          <p:spPr>
            <a:xfrm>
              <a:off x="1449324" y="5038344"/>
              <a:ext cx="1991868" cy="380999"/>
            </a:xfrm>
            <a:prstGeom prst="rect">
              <a:avLst/>
            </a:prstGeom>
            <a:blipFill>
              <a:blip r:embed="rId10" cstate="print"/>
              <a:stretch>
                <a:fillRect/>
              </a:stretch>
            </a:blipFill>
          </p:spPr>
          <p:txBody>
            <a:bodyPr wrap="square" lIns="0" tIns="0" rIns="0" bIns="0" rtlCol="0"/>
            <a:lstStyle/>
            <a:p>
              <a:endParaRPr/>
            </a:p>
          </p:txBody>
        </p:sp>
        <p:sp>
          <p:nvSpPr>
            <p:cNvPr id="40" name="object 40"/>
            <p:cNvSpPr/>
            <p:nvPr/>
          </p:nvSpPr>
          <p:spPr>
            <a:xfrm>
              <a:off x="1449324" y="5038344"/>
              <a:ext cx="1991995" cy="386080"/>
            </a:xfrm>
            <a:custGeom>
              <a:avLst/>
              <a:gdLst/>
              <a:ahLst/>
              <a:cxnLst/>
              <a:rect l="l" t="t" r="r" b="b"/>
              <a:pathLst>
                <a:path w="1991995" h="386079">
                  <a:moveTo>
                    <a:pt x="1991868" y="382524"/>
                  </a:moveTo>
                  <a:lnTo>
                    <a:pt x="1991868" y="1524"/>
                  </a:lnTo>
                  <a:lnTo>
                    <a:pt x="1988820" y="0"/>
                  </a:lnTo>
                  <a:lnTo>
                    <a:pt x="3048" y="0"/>
                  </a:lnTo>
                  <a:lnTo>
                    <a:pt x="0" y="1524"/>
                  </a:lnTo>
                  <a:lnTo>
                    <a:pt x="0" y="382524"/>
                  </a:lnTo>
                  <a:lnTo>
                    <a:pt x="3048" y="385572"/>
                  </a:lnTo>
                  <a:lnTo>
                    <a:pt x="4572" y="385572"/>
                  </a:lnTo>
                  <a:lnTo>
                    <a:pt x="4572" y="9144"/>
                  </a:lnTo>
                  <a:lnTo>
                    <a:pt x="10668" y="4572"/>
                  </a:lnTo>
                  <a:lnTo>
                    <a:pt x="10668" y="9144"/>
                  </a:lnTo>
                  <a:lnTo>
                    <a:pt x="1981200" y="9144"/>
                  </a:lnTo>
                  <a:lnTo>
                    <a:pt x="1981200" y="4572"/>
                  </a:lnTo>
                  <a:lnTo>
                    <a:pt x="1985772" y="9144"/>
                  </a:lnTo>
                  <a:lnTo>
                    <a:pt x="1985772" y="385572"/>
                  </a:lnTo>
                  <a:lnTo>
                    <a:pt x="1988820" y="385572"/>
                  </a:lnTo>
                  <a:lnTo>
                    <a:pt x="1991868" y="382524"/>
                  </a:lnTo>
                  <a:close/>
                </a:path>
                <a:path w="1991995" h="386079">
                  <a:moveTo>
                    <a:pt x="10668" y="9144"/>
                  </a:moveTo>
                  <a:lnTo>
                    <a:pt x="10668" y="4572"/>
                  </a:lnTo>
                  <a:lnTo>
                    <a:pt x="4572" y="9144"/>
                  </a:lnTo>
                  <a:lnTo>
                    <a:pt x="10668" y="9144"/>
                  </a:lnTo>
                  <a:close/>
                </a:path>
                <a:path w="1991995" h="386079">
                  <a:moveTo>
                    <a:pt x="10668" y="376428"/>
                  </a:moveTo>
                  <a:lnTo>
                    <a:pt x="10668" y="9144"/>
                  </a:lnTo>
                  <a:lnTo>
                    <a:pt x="4572" y="9144"/>
                  </a:lnTo>
                  <a:lnTo>
                    <a:pt x="4572" y="376428"/>
                  </a:lnTo>
                  <a:lnTo>
                    <a:pt x="10668" y="376428"/>
                  </a:lnTo>
                  <a:close/>
                </a:path>
                <a:path w="1991995" h="386079">
                  <a:moveTo>
                    <a:pt x="1985772" y="376428"/>
                  </a:moveTo>
                  <a:lnTo>
                    <a:pt x="4572" y="376428"/>
                  </a:lnTo>
                  <a:lnTo>
                    <a:pt x="10668" y="381000"/>
                  </a:lnTo>
                  <a:lnTo>
                    <a:pt x="10668" y="385572"/>
                  </a:lnTo>
                  <a:lnTo>
                    <a:pt x="1981200" y="385572"/>
                  </a:lnTo>
                  <a:lnTo>
                    <a:pt x="1981200" y="381000"/>
                  </a:lnTo>
                  <a:lnTo>
                    <a:pt x="1985772" y="376428"/>
                  </a:lnTo>
                  <a:close/>
                </a:path>
                <a:path w="1991995" h="386079">
                  <a:moveTo>
                    <a:pt x="10668" y="385572"/>
                  </a:moveTo>
                  <a:lnTo>
                    <a:pt x="10668" y="381000"/>
                  </a:lnTo>
                  <a:lnTo>
                    <a:pt x="4572" y="376428"/>
                  </a:lnTo>
                  <a:lnTo>
                    <a:pt x="4572" y="385572"/>
                  </a:lnTo>
                  <a:lnTo>
                    <a:pt x="10668" y="385572"/>
                  </a:lnTo>
                  <a:close/>
                </a:path>
                <a:path w="1991995" h="386079">
                  <a:moveTo>
                    <a:pt x="1985772" y="9144"/>
                  </a:moveTo>
                  <a:lnTo>
                    <a:pt x="1981200" y="4572"/>
                  </a:lnTo>
                  <a:lnTo>
                    <a:pt x="1981200" y="9144"/>
                  </a:lnTo>
                  <a:lnTo>
                    <a:pt x="1985772" y="9144"/>
                  </a:lnTo>
                  <a:close/>
                </a:path>
                <a:path w="1991995" h="386079">
                  <a:moveTo>
                    <a:pt x="1985772" y="376428"/>
                  </a:moveTo>
                  <a:lnTo>
                    <a:pt x="1985772" y="9144"/>
                  </a:lnTo>
                  <a:lnTo>
                    <a:pt x="1981200" y="9144"/>
                  </a:lnTo>
                  <a:lnTo>
                    <a:pt x="1981200" y="376428"/>
                  </a:lnTo>
                  <a:lnTo>
                    <a:pt x="1985772" y="376428"/>
                  </a:lnTo>
                  <a:close/>
                </a:path>
                <a:path w="1991995" h="386079">
                  <a:moveTo>
                    <a:pt x="1985772" y="385572"/>
                  </a:moveTo>
                  <a:lnTo>
                    <a:pt x="1985772" y="376428"/>
                  </a:lnTo>
                  <a:lnTo>
                    <a:pt x="1981200" y="381000"/>
                  </a:lnTo>
                  <a:lnTo>
                    <a:pt x="1981200" y="385572"/>
                  </a:lnTo>
                  <a:lnTo>
                    <a:pt x="1985772" y="385572"/>
                  </a:lnTo>
                  <a:close/>
                </a:path>
              </a:pathLst>
            </a:custGeom>
            <a:solidFill>
              <a:srgbClr val="F6913F"/>
            </a:solidFill>
          </p:spPr>
          <p:txBody>
            <a:bodyPr wrap="square" lIns="0" tIns="0" rIns="0" bIns="0" rtlCol="0"/>
            <a:lstStyle/>
            <a:p>
              <a:endParaRPr/>
            </a:p>
          </p:txBody>
        </p:sp>
      </p:grpSp>
      <p:sp>
        <p:nvSpPr>
          <p:cNvPr id="41" name="object 41"/>
          <p:cNvSpPr txBox="1"/>
          <p:nvPr/>
        </p:nvSpPr>
        <p:spPr>
          <a:xfrm>
            <a:off x="1532635" y="5068313"/>
            <a:ext cx="167513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4886"/>
                </a:solidFill>
                <a:latin typeface="Arial"/>
                <a:cs typeface="Arial"/>
              </a:rPr>
              <a:t>Dell’intero</a:t>
            </a:r>
            <a:r>
              <a:rPr sz="1800" spc="-55" dirty="0">
                <a:solidFill>
                  <a:srgbClr val="004886"/>
                </a:solidFill>
                <a:latin typeface="Arial"/>
                <a:cs typeface="Arial"/>
              </a:rPr>
              <a:t> </a:t>
            </a:r>
            <a:r>
              <a:rPr sz="1800" spc="-5" dirty="0">
                <a:solidFill>
                  <a:srgbClr val="004886"/>
                </a:solidFill>
                <a:latin typeface="Arial"/>
                <a:cs typeface="Arial"/>
              </a:rPr>
              <a:t>corpo</a:t>
            </a:r>
            <a:endParaRPr sz="1800">
              <a:latin typeface="Arial"/>
              <a:cs typeface="Arial"/>
            </a:endParaRPr>
          </a:p>
        </p:txBody>
      </p:sp>
      <p:sp>
        <p:nvSpPr>
          <p:cNvPr id="42" name="object 42"/>
          <p:cNvSpPr/>
          <p:nvPr/>
        </p:nvSpPr>
        <p:spPr>
          <a:xfrm>
            <a:off x="3884676" y="3564635"/>
            <a:ext cx="3011423" cy="2551176"/>
          </a:xfrm>
          <a:prstGeom prst="rect">
            <a:avLst/>
          </a:prstGeom>
          <a:blipFill>
            <a:blip r:embed="rId11" cstate="print"/>
            <a:stretch>
              <a:fillRect/>
            </a:stretch>
          </a:blipFill>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76300" y="609600"/>
            <a:ext cx="5041391" cy="3316223"/>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5914133" y="694435"/>
            <a:ext cx="3497579" cy="6466205"/>
          </a:xfrm>
          <a:prstGeom prst="rect">
            <a:avLst/>
          </a:prstGeom>
        </p:spPr>
        <p:txBody>
          <a:bodyPr vert="horz" wrap="square" lIns="0" tIns="12700" rIns="0" bIns="0" rtlCol="0">
            <a:spAutoFit/>
          </a:bodyPr>
          <a:lstStyle/>
          <a:p>
            <a:pPr marL="1398905" marR="157480" indent="-266700">
              <a:lnSpc>
                <a:spcPct val="107100"/>
              </a:lnSpc>
              <a:spcBef>
                <a:spcPts val="100"/>
              </a:spcBef>
            </a:pPr>
            <a:r>
              <a:rPr sz="2400" b="1" spc="-5" dirty="0">
                <a:solidFill>
                  <a:srgbClr val="FF0000"/>
                </a:solidFill>
                <a:latin typeface="Carlito"/>
                <a:cs typeface="Carlito"/>
              </a:rPr>
              <a:t>SICUREZZA</a:t>
            </a:r>
            <a:r>
              <a:rPr sz="2400" b="1" spc="-85" dirty="0">
                <a:solidFill>
                  <a:srgbClr val="FF0000"/>
                </a:solidFill>
                <a:latin typeface="Carlito"/>
                <a:cs typeface="Carlito"/>
              </a:rPr>
              <a:t> </a:t>
            </a:r>
            <a:r>
              <a:rPr sz="2400" b="1" spc="-10" dirty="0">
                <a:solidFill>
                  <a:srgbClr val="FF0000"/>
                </a:solidFill>
                <a:latin typeface="Carlito"/>
                <a:cs typeface="Carlito"/>
              </a:rPr>
              <a:t>NEGLI  </a:t>
            </a:r>
            <a:r>
              <a:rPr sz="2400" b="1" spc="5" dirty="0">
                <a:solidFill>
                  <a:srgbClr val="FF0000"/>
                </a:solidFill>
                <a:latin typeface="Carlito"/>
                <a:cs typeface="Carlito"/>
              </a:rPr>
              <a:t>S</a:t>
            </a:r>
            <a:r>
              <a:rPr sz="2400" b="1" spc="-10" dirty="0">
                <a:solidFill>
                  <a:srgbClr val="FF0000"/>
                </a:solidFill>
                <a:latin typeface="Carlito"/>
                <a:cs typeface="Carlito"/>
              </a:rPr>
              <a:t>P</a:t>
            </a:r>
            <a:r>
              <a:rPr sz="2400" b="1" spc="-5" dirty="0">
                <a:solidFill>
                  <a:srgbClr val="FF0000"/>
                </a:solidFill>
                <a:latin typeface="Carlito"/>
                <a:cs typeface="Carlito"/>
              </a:rPr>
              <a:t>O</a:t>
            </a:r>
            <a:r>
              <a:rPr sz="2400" b="1" spc="-20" dirty="0">
                <a:solidFill>
                  <a:srgbClr val="FF0000"/>
                </a:solidFill>
                <a:latin typeface="Carlito"/>
                <a:cs typeface="Carlito"/>
              </a:rPr>
              <a:t>S</a:t>
            </a:r>
            <a:r>
              <a:rPr sz="2400" b="1" spc="-195" dirty="0">
                <a:solidFill>
                  <a:srgbClr val="FF0000"/>
                </a:solidFill>
                <a:latin typeface="Carlito"/>
                <a:cs typeface="Carlito"/>
              </a:rPr>
              <a:t>T</a:t>
            </a:r>
            <a:r>
              <a:rPr sz="2400" b="1" spc="-5" dirty="0">
                <a:solidFill>
                  <a:srgbClr val="FF0000"/>
                </a:solidFill>
                <a:latin typeface="Carlito"/>
                <a:cs typeface="Carlito"/>
              </a:rPr>
              <a:t>A</a:t>
            </a:r>
            <a:r>
              <a:rPr sz="2400" b="1" dirty="0">
                <a:solidFill>
                  <a:srgbClr val="FF0000"/>
                </a:solidFill>
                <a:latin typeface="Carlito"/>
                <a:cs typeface="Carlito"/>
              </a:rPr>
              <a:t>M</a:t>
            </a:r>
            <a:r>
              <a:rPr sz="2400" b="1" spc="5" dirty="0">
                <a:solidFill>
                  <a:srgbClr val="FF0000"/>
                </a:solidFill>
                <a:latin typeface="Carlito"/>
                <a:cs typeface="Carlito"/>
              </a:rPr>
              <a:t>E</a:t>
            </a:r>
            <a:r>
              <a:rPr sz="2400" b="1" dirty="0">
                <a:solidFill>
                  <a:srgbClr val="FF0000"/>
                </a:solidFill>
                <a:latin typeface="Carlito"/>
                <a:cs typeface="Carlito"/>
              </a:rPr>
              <a:t>N</a:t>
            </a:r>
            <a:r>
              <a:rPr sz="2400" b="1" spc="-65" dirty="0">
                <a:solidFill>
                  <a:srgbClr val="FF0000"/>
                </a:solidFill>
                <a:latin typeface="Carlito"/>
                <a:cs typeface="Carlito"/>
              </a:rPr>
              <a:t>T</a:t>
            </a:r>
            <a:r>
              <a:rPr sz="2400" b="1" dirty="0">
                <a:solidFill>
                  <a:srgbClr val="FF0000"/>
                </a:solidFill>
                <a:latin typeface="Carlito"/>
                <a:cs typeface="Carlito"/>
              </a:rPr>
              <a:t>O</a:t>
            </a:r>
            <a:endParaRPr sz="2400">
              <a:latin typeface="Carlito"/>
              <a:cs typeface="Carlito"/>
            </a:endParaRPr>
          </a:p>
          <a:p>
            <a:pPr marL="65405" marR="158750" indent="728345" algn="r">
              <a:lnSpc>
                <a:spcPct val="100000"/>
              </a:lnSpc>
            </a:pPr>
            <a:r>
              <a:rPr sz="2400" spc="-10" dirty="0">
                <a:latin typeface="Carlito"/>
                <a:cs typeface="Carlito"/>
              </a:rPr>
              <a:t>usare con </a:t>
            </a:r>
            <a:r>
              <a:rPr sz="2400" spc="-15" dirty="0">
                <a:latin typeface="Carlito"/>
                <a:cs typeface="Carlito"/>
              </a:rPr>
              <a:t>cura</a:t>
            </a:r>
            <a:r>
              <a:rPr sz="2400" spc="-60" dirty="0">
                <a:latin typeface="Carlito"/>
                <a:cs typeface="Carlito"/>
              </a:rPr>
              <a:t> </a:t>
            </a:r>
            <a:r>
              <a:rPr sz="2400" spc="-10" dirty="0">
                <a:latin typeface="Carlito"/>
                <a:cs typeface="Carlito"/>
              </a:rPr>
              <a:t>tutti</a:t>
            </a:r>
            <a:r>
              <a:rPr sz="2400" spc="-30" dirty="0">
                <a:latin typeface="Carlito"/>
                <a:cs typeface="Carlito"/>
              </a:rPr>
              <a:t> </a:t>
            </a:r>
            <a:r>
              <a:rPr sz="2400" dirty="0">
                <a:latin typeface="Carlito"/>
                <a:cs typeface="Carlito"/>
              </a:rPr>
              <a:t>i  </a:t>
            </a:r>
            <a:r>
              <a:rPr sz="2400" spc="-5" dirty="0">
                <a:latin typeface="Carlito"/>
                <a:cs typeface="Carlito"/>
              </a:rPr>
              <a:t>materiali </a:t>
            </a:r>
            <a:r>
              <a:rPr sz="2400" dirty="0">
                <a:latin typeface="Carlito"/>
                <a:cs typeface="Carlito"/>
              </a:rPr>
              <a:t>e</a:t>
            </a:r>
            <a:r>
              <a:rPr sz="2400" spc="-85" dirty="0">
                <a:latin typeface="Carlito"/>
                <a:cs typeface="Carlito"/>
              </a:rPr>
              <a:t> </a:t>
            </a:r>
            <a:r>
              <a:rPr sz="2400" spc="-5" dirty="0">
                <a:latin typeface="Carlito"/>
                <a:cs typeface="Carlito"/>
              </a:rPr>
              <a:t>gli</a:t>
            </a:r>
            <a:r>
              <a:rPr sz="2400" spc="-45" dirty="0">
                <a:latin typeface="Carlito"/>
                <a:cs typeface="Carlito"/>
              </a:rPr>
              <a:t> </a:t>
            </a:r>
            <a:r>
              <a:rPr sz="2400" spc="-15" dirty="0">
                <a:latin typeface="Carlito"/>
                <a:cs typeface="Carlito"/>
              </a:rPr>
              <a:t>attrezzi </a:t>
            </a:r>
            <a:r>
              <a:rPr sz="2400" dirty="0">
                <a:latin typeface="Carlito"/>
                <a:cs typeface="Carlito"/>
              </a:rPr>
              <a:t> </a:t>
            </a:r>
            <a:r>
              <a:rPr sz="2400" spc="-10" dirty="0">
                <a:latin typeface="Carlito"/>
                <a:cs typeface="Carlito"/>
              </a:rPr>
              <a:t>controllando </a:t>
            </a:r>
            <a:r>
              <a:rPr sz="2400" dirty="0">
                <a:latin typeface="Carlito"/>
                <a:cs typeface="Carlito"/>
              </a:rPr>
              <a:t>i</a:t>
            </a:r>
            <a:r>
              <a:rPr sz="2400" spc="-55" dirty="0">
                <a:latin typeface="Carlito"/>
                <a:cs typeface="Carlito"/>
              </a:rPr>
              <a:t> </a:t>
            </a:r>
            <a:r>
              <a:rPr sz="2400" spc="-10" dirty="0">
                <a:latin typeface="Carlito"/>
                <a:cs typeface="Carlito"/>
              </a:rPr>
              <a:t>movimenti</a:t>
            </a:r>
            <a:r>
              <a:rPr sz="2400" spc="-30" dirty="0">
                <a:latin typeface="Carlito"/>
                <a:cs typeface="Carlito"/>
              </a:rPr>
              <a:t> </a:t>
            </a:r>
            <a:r>
              <a:rPr sz="2400" dirty="0">
                <a:latin typeface="Carlito"/>
                <a:cs typeface="Carlito"/>
              </a:rPr>
              <a:t>;  </a:t>
            </a:r>
            <a:r>
              <a:rPr sz="2400" b="1" dirty="0">
                <a:solidFill>
                  <a:srgbClr val="30859C"/>
                </a:solidFill>
                <a:latin typeface="Carlito"/>
                <a:cs typeface="Carlito"/>
              </a:rPr>
              <a:t>mai </a:t>
            </a:r>
            <a:r>
              <a:rPr sz="2400" b="1" spc="-10" dirty="0">
                <a:solidFill>
                  <a:srgbClr val="30859C"/>
                </a:solidFill>
                <a:latin typeface="Carlito"/>
                <a:cs typeface="Carlito"/>
              </a:rPr>
              <a:t>correre, urtarsi</a:t>
            </a:r>
            <a:r>
              <a:rPr sz="2400" b="1" spc="-130" dirty="0">
                <a:solidFill>
                  <a:srgbClr val="30859C"/>
                </a:solidFill>
                <a:latin typeface="Carlito"/>
                <a:cs typeface="Carlito"/>
              </a:rPr>
              <a:t> </a:t>
            </a:r>
            <a:r>
              <a:rPr sz="2400" b="1" dirty="0">
                <a:solidFill>
                  <a:srgbClr val="30859C"/>
                </a:solidFill>
                <a:latin typeface="Carlito"/>
                <a:cs typeface="Carlito"/>
              </a:rPr>
              <a:t>o</a:t>
            </a:r>
            <a:endParaRPr sz="2400">
              <a:latin typeface="Carlito"/>
              <a:cs typeface="Carlito"/>
            </a:endParaRPr>
          </a:p>
          <a:p>
            <a:pPr marR="158750" algn="r">
              <a:lnSpc>
                <a:spcPct val="100000"/>
              </a:lnSpc>
            </a:pPr>
            <a:r>
              <a:rPr sz="2400" b="1" spc="-5" dirty="0">
                <a:solidFill>
                  <a:srgbClr val="30859C"/>
                </a:solidFill>
                <a:latin typeface="Carlito"/>
                <a:cs typeface="Carlito"/>
              </a:rPr>
              <a:t>url</a:t>
            </a:r>
            <a:r>
              <a:rPr sz="2400" b="1" dirty="0">
                <a:solidFill>
                  <a:srgbClr val="30859C"/>
                </a:solidFill>
                <a:latin typeface="Carlito"/>
                <a:cs typeface="Carlito"/>
              </a:rPr>
              <a:t>a</a:t>
            </a:r>
            <a:r>
              <a:rPr sz="2400" b="1" spc="-30" dirty="0">
                <a:solidFill>
                  <a:srgbClr val="30859C"/>
                </a:solidFill>
                <a:latin typeface="Carlito"/>
                <a:cs typeface="Carlito"/>
              </a:rPr>
              <a:t>r</a:t>
            </a:r>
            <a:r>
              <a:rPr sz="2400" b="1" dirty="0">
                <a:solidFill>
                  <a:srgbClr val="30859C"/>
                </a:solidFill>
                <a:latin typeface="Carlito"/>
                <a:cs typeface="Carlito"/>
              </a:rPr>
              <a:t>e!</a:t>
            </a:r>
            <a:endParaRPr sz="2400">
              <a:latin typeface="Carlito"/>
              <a:cs typeface="Carlito"/>
            </a:endParaRPr>
          </a:p>
          <a:p>
            <a:pPr>
              <a:lnSpc>
                <a:spcPct val="100000"/>
              </a:lnSpc>
              <a:spcBef>
                <a:spcPts val="30"/>
              </a:spcBef>
            </a:pPr>
            <a:endParaRPr sz="3100">
              <a:latin typeface="Carlito"/>
              <a:cs typeface="Carlito"/>
            </a:endParaRPr>
          </a:p>
          <a:p>
            <a:pPr marL="1901825" marR="5715" indent="-661670">
              <a:lnSpc>
                <a:spcPct val="107100"/>
              </a:lnSpc>
            </a:pPr>
            <a:r>
              <a:rPr sz="2400" b="1" spc="-5" dirty="0">
                <a:solidFill>
                  <a:srgbClr val="FF0000"/>
                </a:solidFill>
                <a:latin typeface="Carlito"/>
                <a:cs typeface="Carlito"/>
              </a:rPr>
              <a:t>SICUREZZA</a:t>
            </a:r>
            <a:r>
              <a:rPr sz="2400" b="1" spc="-85" dirty="0">
                <a:solidFill>
                  <a:srgbClr val="FF0000"/>
                </a:solidFill>
                <a:latin typeface="Carlito"/>
                <a:cs typeface="Carlito"/>
              </a:rPr>
              <a:t> </a:t>
            </a:r>
            <a:r>
              <a:rPr sz="2400" b="1" dirty="0">
                <a:solidFill>
                  <a:srgbClr val="FF0000"/>
                </a:solidFill>
                <a:latin typeface="Carlito"/>
                <a:cs typeface="Carlito"/>
              </a:rPr>
              <a:t>NELLA  </a:t>
            </a:r>
            <a:r>
              <a:rPr sz="2400" b="1" spc="-20" dirty="0">
                <a:solidFill>
                  <a:srgbClr val="FF0000"/>
                </a:solidFill>
                <a:latin typeface="Carlito"/>
                <a:cs typeface="Carlito"/>
              </a:rPr>
              <a:t>E</a:t>
            </a:r>
            <a:r>
              <a:rPr sz="2400" b="1" spc="5" dirty="0">
                <a:solidFill>
                  <a:srgbClr val="FF0000"/>
                </a:solidFill>
                <a:latin typeface="Carlito"/>
                <a:cs typeface="Carlito"/>
              </a:rPr>
              <a:t>S</a:t>
            </a:r>
            <a:r>
              <a:rPr sz="2400" b="1" spc="-35" dirty="0">
                <a:solidFill>
                  <a:srgbClr val="FF0000"/>
                </a:solidFill>
                <a:latin typeface="Carlito"/>
                <a:cs typeface="Carlito"/>
              </a:rPr>
              <a:t>E</a:t>
            </a:r>
            <a:r>
              <a:rPr sz="2400" b="1" dirty="0">
                <a:solidFill>
                  <a:srgbClr val="FF0000"/>
                </a:solidFill>
                <a:latin typeface="Carlito"/>
                <a:cs typeface="Carlito"/>
              </a:rPr>
              <a:t>C</a:t>
            </a:r>
            <a:r>
              <a:rPr sz="2400" b="1" spc="5" dirty="0">
                <a:solidFill>
                  <a:srgbClr val="FF0000"/>
                </a:solidFill>
                <a:latin typeface="Carlito"/>
                <a:cs typeface="Carlito"/>
              </a:rPr>
              <a:t>U</a:t>
            </a:r>
            <a:r>
              <a:rPr sz="2400" b="1" dirty="0">
                <a:solidFill>
                  <a:srgbClr val="FF0000"/>
                </a:solidFill>
                <a:latin typeface="Carlito"/>
                <a:cs typeface="Carlito"/>
              </a:rPr>
              <a:t>Z</a:t>
            </a:r>
            <a:r>
              <a:rPr sz="2400" b="1" spc="-5" dirty="0">
                <a:solidFill>
                  <a:srgbClr val="FF0000"/>
                </a:solidFill>
                <a:latin typeface="Carlito"/>
                <a:cs typeface="Carlito"/>
              </a:rPr>
              <a:t>IO</a:t>
            </a:r>
            <a:r>
              <a:rPr sz="2400" b="1" dirty="0">
                <a:solidFill>
                  <a:srgbClr val="FF0000"/>
                </a:solidFill>
                <a:latin typeface="Carlito"/>
                <a:cs typeface="Carlito"/>
              </a:rPr>
              <a:t>NE</a:t>
            </a:r>
            <a:endParaRPr sz="2400">
              <a:latin typeface="Carlito"/>
              <a:cs typeface="Carlito"/>
            </a:endParaRPr>
          </a:p>
          <a:p>
            <a:pPr marL="12700" marR="5080" indent="764540" algn="r">
              <a:lnSpc>
                <a:spcPct val="100000"/>
              </a:lnSpc>
            </a:pPr>
            <a:r>
              <a:rPr sz="2400" b="1" spc="-10" dirty="0">
                <a:solidFill>
                  <a:srgbClr val="30859C"/>
                </a:solidFill>
                <a:latin typeface="Carlito"/>
                <a:cs typeface="Carlito"/>
              </a:rPr>
              <a:t>Utilizzare</a:t>
            </a:r>
            <a:r>
              <a:rPr sz="2400" b="1" spc="-55" dirty="0">
                <a:solidFill>
                  <a:srgbClr val="30859C"/>
                </a:solidFill>
                <a:latin typeface="Carlito"/>
                <a:cs typeface="Carlito"/>
              </a:rPr>
              <a:t> </a:t>
            </a:r>
            <a:r>
              <a:rPr sz="2400" b="1" spc="-10" dirty="0">
                <a:solidFill>
                  <a:srgbClr val="30859C"/>
                </a:solidFill>
                <a:latin typeface="Carlito"/>
                <a:cs typeface="Carlito"/>
              </a:rPr>
              <a:t>strumenti</a:t>
            </a:r>
            <a:r>
              <a:rPr sz="2400" b="1" spc="-25" dirty="0">
                <a:solidFill>
                  <a:srgbClr val="30859C"/>
                </a:solidFill>
                <a:latin typeface="Carlito"/>
                <a:cs typeface="Carlito"/>
              </a:rPr>
              <a:t> </a:t>
            </a:r>
            <a:r>
              <a:rPr sz="2400" b="1" dirty="0">
                <a:solidFill>
                  <a:srgbClr val="30859C"/>
                </a:solidFill>
                <a:latin typeface="Carlito"/>
                <a:cs typeface="Carlito"/>
              </a:rPr>
              <a:t>e  </a:t>
            </a:r>
            <a:r>
              <a:rPr sz="2400" b="1" spc="-10" dirty="0">
                <a:solidFill>
                  <a:srgbClr val="30859C"/>
                </a:solidFill>
                <a:latin typeface="Carlito"/>
                <a:cs typeface="Carlito"/>
              </a:rPr>
              <a:t>utensili </a:t>
            </a:r>
            <a:r>
              <a:rPr sz="2400" b="1" dirty="0">
                <a:solidFill>
                  <a:srgbClr val="30859C"/>
                </a:solidFill>
                <a:latin typeface="Carlito"/>
                <a:cs typeface="Carlito"/>
              </a:rPr>
              <a:t>solo</a:t>
            </a:r>
            <a:r>
              <a:rPr sz="2400" b="1" spc="-40" dirty="0">
                <a:solidFill>
                  <a:srgbClr val="30859C"/>
                </a:solidFill>
                <a:latin typeface="Carlito"/>
                <a:cs typeface="Carlito"/>
              </a:rPr>
              <a:t> </a:t>
            </a:r>
            <a:r>
              <a:rPr sz="2400" b="1" spc="-5" dirty="0">
                <a:solidFill>
                  <a:srgbClr val="30859C"/>
                </a:solidFill>
                <a:latin typeface="Carlito"/>
                <a:cs typeface="Carlito"/>
              </a:rPr>
              <a:t>dopo</a:t>
            </a:r>
            <a:r>
              <a:rPr sz="2400" b="1" spc="-25" dirty="0">
                <a:solidFill>
                  <a:srgbClr val="30859C"/>
                </a:solidFill>
                <a:latin typeface="Carlito"/>
                <a:cs typeface="Carlito"/>
              </a:rPr>
              <a:t> </a:t>
            </a:r>
            <a:r>
              <a:rPr sz="2400" b="1" spc="-15" dirty="0">
                <a:solidFill>
                  <a:srgbClr val="30859C"/>
                </a:solidFill>
                <a:latin typeface="Carlito"/>
                <a:cs typeface="Carlito"/>
              </a:rPr>
              <a:t>aver </a:t>
            </a:r>
            <a:r>
              <a:rPr sz="2400" b="1" dirty="0">
                <a:solidFill>
                  <a:srgbClr val="30859C"/>
                </a:solidFill>
                <a:latin typeface="Carlito"/>
                <a:cs typeface="Carlito"/>
              </a:rPr>
              <a:t> </a:t>
            </a:r>
            <a:r>
              <a:rPr sz="2400" b="1" spc="-10" dirty="0">
                <a:solidFill>
                  <a:srgbClr val="30859C"/>
                </a:solidFill>
                <a:latin typeface="Carlito"/>
                <a:cs typeface="Carlito"/>
              </a:rPr>
              <a:t>capito </a:t>
            </a:r>
            <a:r>
              <a:rPr sz="2400" b="1" spc="-5" dirty="0">
                <a:solidFill>
                  <a:srgbClr val="30859C"/>
                </a:solidFill>
                <a:latin typeface="Carlito"/>
                <a:cs typeface="Carlito"/>
              </a:rPr>
              <a:t>come</a:t>
            </a:r>
            <a:r>
              <a:rPr sz="2400" b="1" spc="-65" dirty="0">
                <a:solidFill>
                  <a:srgbClr val="30859C"/>
                </a:solidFill>
                <a:latin typeface="Carlito"/>
                <a:cs typeface="Carlito"/>
              </a:rPr>
              <a:t> </a:t>
            </a:r>
            <a:r>
              <a:rPr sz="2400" b="1" dirty="0">
                <a:solidFill>
                  <a:srgbClr val="30859C"/>
                </a:solidFill>
                <a:latin typeface="Carlito"/>
                <a:cs typeface="Carlito"/>
              </a:rPr>
              <a:t>si</a:t>
            </a:r>
            <a:r>
              <a:rPr sz="2400" b="1" spc="-20" dirty="0">
                <a:solidFill>
                  <a:srgbClr val="30859C"/>
                </a:solidFill>
                <a:latin typeface="Carlito"/>
                <a:cs typeface="Carlito"/>
              </a:rPr>
              <a:t> </a:t>
            </a:r>
            <a:r>
              <a:rPr sz="2400" b="1" spc="-5" dirty="0">
                <a:solidFill>
                  <a:srgbClr val="30859C"/>
                </a:solidFill>
                <a:latin typeface="Carlito"/>
                <a:cs typeface="Carlito"/>
              </a:rPr>
              <a:t>usano</a:t>
            </a:r>
            <a:r>
              <a:rPr sz="2400" spc="-5" dirty="0">
                <a:latin typeface="Carlito"/>
                <a:cs typeface="Carlito"/>
              </a:rPr>
              <a:t>, </a:t>
            </a:r>
            <a:r>
              <a:rPr sz="2400" dirty="0">
                <a:latin typeface="Carlito"/>
                <a:cs typeface="Carlito"/>
              </a:rPr>
              <a:t> </a:t>
            </a:r>
            <a:r>
              <a:rPr sz="2400" spc="-5" dirty="0">
                <a:latin typeface="Carlito"/>
                <a:cs typeface="Carlito"/>
              </a:rPr>
              <a:t>leggere bene </a:t>
            </a:r>
            <a:r>
              <a:rPr sz="2400" dirty="0">
                <a:latin typeface="Carlito"/>
                <a:cs typeface="Carlito"/>
              </a:rPr>
              <a:t>le</a:t>
            </a:r>
            <a:r>
              <a:rPr sz="2400" spc="-55" dirty="0">
                <a:latin typeface="Carlito"/>
                <a:cs typeface="Carlito"/>
              </a:rPr>
              <a:t> </a:t>
            </a:r>
            <a:r>
              <a:rPr sz="2400" spc="-5" dirty="0">
                <a:latin typeface="Carlito"/>
                <a:cs typeface="Carlito"/>
              </a:rPr>
              <a:t>istruzioni,</a:t>
            </a:r>
            <a:r>
              <a:rPr sz="2400" spc="-20" dirty="0">
                <a:latin typeface="Carlito"/>
                <a:cs typeface="Carlito"/>
              </a:rPr>
              <a:t> </a:t>
            </a:r>
            <a:r>
              <a:rPr sz="2400" dirty="0">
                <a:latin typeface="Carlito"/>
                <a:cs typeface="Carlito"/>
              </a:rPr>
              <a:t>le  </a:t>
            </a:r>
            <a:r>
              <a:rPr sz="2400" spc="-5" dirty="0">
                <a:latin typeface="Carlito"/>
                <a:cs typeface="Carlito"/>
              </a:rPr>
              <a:t>schede</a:t>
            </a:r>
            <a:r>
              <a:rPr sz="2400" spc="-50" dirty="0">
                <a:latin typeface="Carlito"/>
                <a:cs typeface="Carlito"/>
              </a:rPr>
              <a:t> </a:t>
            </a:r>
            <a:r>
              <a:rPr sz="2400" spc="-5" dirty="0">
                <a:latin typeface="Carlito"/>
                <a:cs typeface="Carlito"/>
              </a:rPr>
              <a:t>d’istruzione, </a:t>
            </a:r>
            <a:r>
              <a:rPr sz="2400" dirty="0">
                <a:latin typeface="Carlito"/>
                <a:cs typeface="Carlito"/>
              </a:rPr>
              <a:t> </a:t>
            </a:r>
            <a:r>
              <a:rPr sz="2400" b="1" spc="-10" dirty="0">
                <a:solidFill>
                  <a:srgbClr val="30859C"/>
                </a:solidFill>
                <a:latin typeface="Carlito"/>
                <a:cs typeface="Carlito"/>
              </a:rPr>
              <a:t>ascoltare l’insegnante</a:t>
            </a:r>
            <a:r>
              <a:rPr sz="2400" b="1" spc="-20" dirty="0">
                <a:solidFill>
                  <a:srgbClr val="30859C"/>
                </a:solidFill>
                <a:latin typeface="Carlito"/>
                <a:cs typeface="Carlito"/>
              </a:rPr>
              <a:t> </a:t>
            </a:r>
            <a:r>
              <a:rPr sz="2400" dirty="0">
                <a:latin typeface="Carlito"/>
                <a:cs typeface="Carlito"/>
              </a:rPr>
              <a:t>ed</a:t>
            </a:r>
            <a:endParaRPr sz="2400">
              <a:latin typeface="Carlito"/>
              <a:cs typeface="Carlito"/>
            </a:endParaRPr>
          </a:p>
          <a:p>
            <a:pPr marR="6350" algn="r">
              <a:lnSpc>
                <a:spcPct val="100000"/>
              </a:lnSpc>
            </a:pPr>
            <a:r>
              <a:rPr sz="2400" dirty="0">
                <a:latin typeface="Carlito"/>
                <a:cs typeface="Carlito"/>
              </a:rPr>
              <a:t>i</a:t>
            </a:r>
            <a:r>
              <a:rPr sz="2400" spc="-15" dirty="0">
                <a:latin typeface="Carlito"/>
                <a:cs typeface="Carlito"/>
              </a:rPr>
              <a:t>n</a:t>
            </a:r>
            <a:r>
              <a:rPr sz="2400" spc="-50" dirty="0">
                <a:latin typeface="Carlito"/>
                <a:cs typeface="Carlito"/>
              </a:rPr>
              <a:t>f</a:t>
            </a:r>
            <a:r>
              <a:rPr sz="2400" spc="-10" dirty="0">
                <a:latin typeface="Carlito"/>
                <a:cs typeface="Carlito"/>
              </a:rPr>
              <a:t>o</a:t>
            </a:r>
            <a:r>
              <a:rPr sz="2400" dirty="0">
                <a:latin typeface="Carlito"/>
                <a:cs typeface="Carlito"/>
              </a:rPr>
              <a:t>rma</a:t>
            </a:r>
            <a:r>
              <a:rPr sz="2400" spc="-35" dirty="0">
                <a:latin typeface="Carlito"/>
                <a:cs typeface="Carlito"/>
              </a:rPr>
              <a:t>r</a:t>
            </a:r>
            <a:r>
              <a:rPr sz="2400" spc="-5" dirty="0">
                <a:latin typeface="Carlito"/>
                <a:cs typeface="Carlito"/>
              </a:rPr>
              <a:t>s</a:t>
            </a:r>
            <a:r>
              <a:rPr sz="2400" dirty="0">
                <a:latin typeface="Carlito"/>
                <a:cs typeface="Carlito"/>
              </a:rPr>
              <a:t>i!</a:t>
            </a:r>
            <a:endParaRPr sz="2400">
              <a:latin typeface="Carlito"/>
              <a:cs typeface="Carlito"/>
            </a:endParaRPr>
          </a:p>
        </p:txBody>
      </p:sp>
      <p:sp>
        <p:nvSpPr>
          <p:cNvPr id="4" name="object 4"/>
          <p:cNvSpPr/>
          <p:nvPr/>
        </p:nvSpPr>
        <p:spPr>
          <a:xfrm>
            <a:off x="1011936" y="4143755"/>
            <a:ext cx="2953511" cy="2894076"/>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508749" y="1276603"/>
            <a:ext cx="3900170" cy="5151120"/>
          </a:xfrm>
          <a:prstGeom prst="rect">
            <a:avLst/>
          </a:prstGeom>
        </p:spPr>
        <p:txBody>
          <a:bodyPr vert="horz" wrap="square" lIns="0" tIns="12700" rIns="0" bIns="0" rtlCol="0">
            <a:spAutoFit/>
          </a:bodyPr>
          <a:lstStyle/>
          <a:p>
            <a:pPr marL="12700" marR="156845" indent="1418590">
              <a:lnSpc>
                <a:spcPct val="107100"/>
              </a:lnSpc>
              <a:spcBef>
                <a:spcPts val="100"/>
              </a:spcBef>
            </a:pPr>
            <a:r>
              <a:rPr sz="2400" b="1" spc="-5" dirty="0">
                <a:solidFill>
                  <a:srgbClr val="FF0000"/>
                </a:solidFill>
                <a:latin typeface="Carlito"/>
                <a:cs typeface="Carlito"/>
              </a:rPr>
              <a:t>SEGNALAZIONE</a:t>
            </a:r>
            <a:r>
              <a:rPr sz="2400" b="1" spc="-120" dirty="0">
                <a:solidFill>
                  <a:srgbClr val="FF0000"/>
                </a:solidFill>
                <a:latin typeface="Carlito"/>
                <a:cs typeface="Carlito"/>
              </a:rPr>
              <a:t> </a:t>
            </a:r>
            <a:r>
              <a:rPr sz="2400" b="1" spc="-5" dirty="0">
                <a:solidFill>
                  <a:srgbClr val="FF0000"/>
                </a:solidFill>
                <a:latin typeface="Carlito"/>
                <a:cs typeface="Carlito"/>
              </a:rPr>
              <a:t>DI  INCIDENTI, </a:t>
            </a:r>
            <a:r>
              <a:rPr sz="2400" b="1" spc="-15" dirty="0">
                <a:solidFill>
                  <a:srgbClr val="FF0000"/>
                </a:solidFill>
                <a:latin typeface="Carlito"/>
                <a:cs typeface="Carlito"/>
              </a:rPr>
              <a:t>DANNI </a:t>
            </a:r>
            <a:r>
              <a:rPr sz="2400" b="1" dirty="0">
                <a:solidFill>
                  <a:srgbClr val="FF0000"/>
                </a:solidFill>
                <a:latin typeface="Carlito"/>
                <a:cs typeface="Carlito"/>
              </a:rPr>
              <a:t>ED</a:t>
            </a:r>
            <a:r>
              <a:rPr sz="2400" b="1" spc="-80" dirty="0">
                <a:solidFill>
                  <a:srgbClr val="FF0000"/>
                </a:solidFill>
                <a:latin typeface="Carlito"/>
                <a:cs typeface="Carlito"/>
              </a:rPr>
              <a:t> </a:t>
            </a:r>
            <a:r>
              <a:rPr sz="2400" b="1" spc="-5" dirty="0">
                <a:solidFill>
                  <a:srgbClr val="FF0000"/>
                </a:solidFill>
                <a:latin typeface="Carlito"/>
                <a:cs typeface="Carlito"/>
              </a:rPr>
              <a:t>ERRORI</a:t>
            </a:r>
            <a:endParaRPr sz="2400">
              <a:latin typeface="Carlito"/>
              <a:cs typeface="Carlito"/>
            </a:endParaRPr>
          </a:p>
          <a:p>
            <a:pPr marL="410209" marR="158750" indent="1189990" algn="r">
              <a:lnSpc>
                <a:spcPct val="100000"/>
              </a:lnSpc>
            </a:pPr>
            <a:r>
              <a:rPr sz="2400" dirty="0">
                <a:latin typeface="Carlito"/>
                <a:cs typeface="Carlito"/>
              </a:rPr>
              <a:t>imm</a:t>
            </a:r>
            <a:r>
              <a:rPr sz="2400" spc="5" dirty="0">
                <a:latin typeface="Carlito"/>
                <a:cs typeface="Carlito"/>
              </a:rPr>
              <a:t>e</a:t>
            </a:r>
            <a:r>
              <a:rPr sz="2400" spc="-5" dirty="0">
                <a:latin typeface="Carlito"/>
                <a:cs typeface="Carlito"/>
              </a:rPr>
              <a:t>d</a:t>
            </a:r>
            <a:r>
              <a:rPr sz="2400" dirty="0">
                <a:latin typeface="Carlito"/>
                <a:cs typeface="Carlito"/>
              </a:rPr>
              <a:t>i</a:t>
            </a:r>
            <a:r>
              <a:rPr sz="2400" spc="-25" dirty="0">
                <a:latin typeface="Carlito"/>
                <a:cs typeface="Carlito"/>
              </a:rPr>
              <a:t>at</a:t>
            </a:r>
            <a:r>
              <a:rPr sz="2400" dirty="0">
                <a:latin typeface="Carlito"/>
                <a:cs typeface="Carlito"/>
              </a:rPr>
              <a:t>am</a:t>
            </a:r>
            <a:r>
              <a:rPr sz="2400" spc="5" dirty="0">
                <a:latin typeface="Carlito"/>
                <a:cs typeface="Carlito"/>
              </a:rPr>
              <a:t>e</a:t>
            </a:r>
            <a:r>
              <a:rPr sz="2400" spc="-30" dirty="0">
                <a:latin typeface="Carlito"/>
                <a:cs typeface="Carlito"/>
              </a:rPr>
              <a:t>n</a:t>
            </a:r>
            <a:r>
              <a:rPr sz="2400" spc="-25" dirty="0">
                <a:latin typeface="Carlito"/>
                <a:cs typeface="Carlito"/>
              </a:rPr>
              <a:t>t</a:t>
            </a:r>
            <a:r>
              <a:rPr sz="2400" dirty="0">
                <a:latin typeface="Carlito"/>
                <a:cs typeface="Carlito"/>
              </a:rPr>
              <a:t>e  </a:t>
            </a:r>
            <a:r>
              <a:rPr sz="2400" spc="-5" dirty="0">
                <a:latin typeface="Carlito"/>
                <a:cs typeface="Carlito"/>
              </a:rPr>
              <a:t>all’insegnante </a:t>
            </a:r>
            <a:r>
              <a:rPr sz="2400" dirty="0">
                <a:latin typeface="Carlito"/>
                <a:cs typeface="Carlito"/>
              </a:rPr>
              <a:t>in</a:t>
            </a:r>
            <a:r>
              <a:rPr sz="2400" spc="-70" dirty="0">
                <a:latin typeface="Carlito"/>
                <a:cs typeface="Carlito"/>
              </a:rPr>
              <a:t> </a:t>
            </a:r>
            <a:r>
              <a:rPr sz="2400" spc="-5" dirty="0">
                <a:latin typeface="Carlito"/>
                <a:cs typeface="Carlito"/>
              </a:rPr>
              <a:t>modo</a:t>
            </a:r>
            <a:r>
              <a:rPr sz="2400" spc="-35" dirty="0">
                <a:latin typeface="Carlito"/>
                <a:cs typeface="Carlito"/>
              </a:rPr>
              <a:t> </a:t>
            </a:r>
            <a:r>
              <a:rPr sz="2400" dirty="0">
                <a:latin typeface="Carlito"/>
                <a:cs typeface="Carlito"/>
              </a:rPr>
              <a:t>che  altri </a:t>
            </a:r>
            <a:r>
              <a:rPr sz="2400" spc="-5" dirty="0">
                <a:latin typeface="Carlito"/>
                <a:cs typeface="Carlito"/>
              </a:rPr>
              <a:t>si possano </a:t>
            </a:r>
            <a:r>
              <a:rPr sz="2400" spc="-20" dirty="0">
                <a:latin typeface="Carlito"/>
                <a:cs typeface="Carlito"/>
              </a:rPr>
              <a:t>far</a:t>
            </a:r>
            <a:r>
              <a:rPr sz="2400" spc="-100" dirty="0">
                <a:latin typeface="Carlito"/>
                <a:cs typeface="Carlito"/>
              </a:rPr>
              <a:t> </a:t>
            </a:r>
            <a:r>
              <a:rPr sz="2400" dirty="0">
                <a:latin typeface="Carlito"/>
                <a:cs typeface="Carlito"/>
              </a:rPr>
              <a:t>male</a:t>
            </a:r>
            <a:endParaRPr sz="2400">
              <a:latin typeface="Carlito"/>
              <a:cs typeface="Carlito"/>
            </a:endParaRPr>
          </a:p>
          <a:p>
            <a:pPr>
              <a:lnSpc>
                <a:spcPct val="100000"/>
              </a:lnSpc>
            </a:pPr>
            <a:endParaRPr sz="2400">
              <a:latin typeface="Carlito"/>
              <a:cs typeface="Carlito"/>
            </a:endParaRPr>
          </a:p>
          <a:p>
            <a:pPr>
              <a:lnSpc>
                <a:spcPct val="100000"/>
              </a:lnSpc>
              <a:spcBef>
                <a:spcPts val="55"/>
              </a:spcBef>
            </a:pPr>
            <a:endParaRPr sz="1800">
              <a:latin typeface="Carlito"/>
              <a:cs typeface="Carlito"/>
            </a:endParaRPr>
          </a:p>
          <a:p>
            <a:pPr marL="1617345">
              <a:lnSpc>
                <a:spcPct val="100000"/>
              </a:lnSpc>
            </a:pPr>
            <a:r>
              <a:rPr sz="2400" b="1" spc="-5" dirty="0">
                <a:solidFill>
                  <a:srgbClr val="FF0000"/>
                </a:solidFill>
                <a:latin typeface="Carlito"/>
                <a:cs typeface="Carlito"/>
              </a:rPr>
              <a:t>ORDINE </a:t>
            </a:r>
            <a:r>
              <a:rPr sz="2400" b="1" dirty="0">
                <a:solidFill>
                  <a:srgbClr val="FF0000"/>
                </a:solidFill>
                <a:latin typeface="Carlito"/>
                <a:cs typeface="Carlito"/>
              </a:rPr>
              <a:t>E</a:t>
            </a:r>
            <a:r>
              <a:rPr sz="2400" b="1" spc="-65" dirty="0">
                <a:solidFill>
                  <a:srgbClr val="FF0000"/>
                </a:solidFill>
                <a:latin typeface="Carlito"/>
                <a:cs typeface="Carlito"/>
              </a:rPr>
              <a:t> </a:t>
            </a:r>
            <a:r>
              <a:rPr sz="2400" b="1" spc="-5" dirty="0">
                <a:solidFill>
                  <a:srgbClr val="FF0000"/>
                </a:solidFill>
                <a:latin typeface="Carlito"/>
                <a:cs typeface="Carlito"/>
              </a:rPr>
              <a:t>PULIZIA</a:t>
            </a:r>
            <a:endParaRPr sz="2400">
              <a:latin typeface="Carlito"/>
              <a:cs typeface="Carlito"/>
            </a:endParaRPr>
          </a:p>
          <a:p>
            <a:pPr marL="108585" marR="5080" indent="554355" algn="r">
              <a:lnSpc>
                <a:spcPct val="100000"/>
              </a:lnSpc>
              <a:spcBef>
                <a:spcPts val="204"/>
              </a:spcBef>
            </a:pPr>
            <a:r>
              <a:rPr sz="2400" b="1" spc="-40" dirty="0">
                <a:solidFill>
                  <a:srgbClr val="30859C"/>
                </a:solidFill>
                <a:latin typeface="Carlito"/>
                <a:cs typeface="Carlito"/>
              </a:rPr>
              <a:t>L’ambiente </a:t>
            </a:r>
            <a:r>
              <a:rPr sz="2400" b="1" spc="-5" dirty="0">
                <a:solidFill>
                  <a:srgbClr val="30859C"/>
                </a:solidFill>
                <a:latin typeface="Carlito"/>
                <a:cs typeface="Carlito"/>
              </a:rPr>
              <a:t>di</a:t>
            </a:r>
            <a:r>
              <a:rPr sz="2400" b="1" spc="-25" dirty="0">
                <a:solidFill>
                  <a:srgbClr val="30859C"/>
                </a:solidFill>
                <a:latin typeface="Carlito"/>
                <a:cs typeface="Carlito"/>
              </a:rPr>
              <a:t> </a:t>
            </a:r>
            <a:r>
              <a:rPr sz="2400" b="1" spc="-15" dirty="0">
                <a:solidFill>
                  <a:srgbClr val="30859C"/>
                </a:solidFill>
                <a:latin typeface="Carlito"/>
                <a:cs typeface="Carlito"/>
              </a:rPr>
              <a:t>lavoro</a:t>
            </a:r>
            <a:r>
              <a:rPr sz="2400" b="1" spc="-35" dirty="0">
                <a:solidFill>
                  <a:srgbClr val="30859C"/>
                </a:solidFill>
                <a:latin typeface="Carlito"/>
                <a:cs typeface="Carlito"/>
              </a:rPr>
              <a:t> </a:t>
            </a:r>
            <a:r>
              <a:rPr sz="2400" b="1" spc="-10" dirty="0">
                <a:solidFill>
                  <a:srgbClr val="30859C"/>
                </a:solidFill>
                <a:latin typeface="Carlito"/>
                <a:cs typeface="Carlito"/>
              </a:rPr>
              <a:t>deve </a:t>
            </a:r>
            <a:r>
              <a:rPr sz="2400" b="1" dirty="0">
                <a:solidFill>
                  <a:srgbClr val="30859C"/>
                </a:solidFill>
                <a:latin typeface="Carlito"/>
                <a:cs typeface="Carlito"/>
              </a:rPr>
              <a:t> </a:t>
            </a:r>
            <a:r>
              <a:rPr sz="2400" b="1" spc="-5" dirty="0">
                <a:solidFill>
                  <a:srgbClr val="30859C"/>
                </a:solidFill>
                <a:latin typeface="Carlito"/>
                <a:cs typeface="Carlito"/>
              </a:rPr>
              <a:t>essere </a:t>
            </a:r>
            <a:r>
              <a:rPr sz="2400" b="1" spc="-15" dirty="0">
                <a:solidFill>
                  <a:srgbClr val="30859C"/>
                </a:solidFill>
                <a:latin typeface="Carlito"/>
                <a:cs typeface="Carlito"/>
              </a:rPr>
              <a:t>tenuto</a:t>
            </a:r>
            <a:r>
              <a:rPr sz="2400" b="1" spc="-30" dirty="0">
                <a:solidFill>
                  <a:srgbClr val="30859C"/>
                </a:solidFill>
                <a:latin typeface="Carlito"/>
                <a:cs typeface="Carlito"/>
              </a:rPr>
              <a:t> </a:t>
            </a:r>
            <a:r>
              <a:rPr sz="2400" b="1" spc="-10" dirty="0">
                <a:solidFill>
                  <a:srgbClr val="30859C"/>
                </a:solidFill>
                <a:latin typeface="Carlito"/>
                <a:cs typeface="Carlito"/>
              </a:rPr>
              <a:t>pulito</a:t>
            </a:r>
            <a:r>
              <a:rPr sz="2400" b="1" spc="-20" dirty="0">
                <a:solidFill>
                  <a:srgbClr val="30859C"/>
                </a:solidFill>
                <a:latin typeface="Carlito"/>
                <a:cs typeface="Carlito"/>
              </a:rPr>
              <a:t> </a:t>
            </a:r>
            <a:r>
              <a:rPr sz="2400" b="1" dirty="0">
                <a:solidFill>
                  <a:srgbClr val="30859C"/>
                </a:solidFill>
                <a:latin typeface="Carlito"/>
                <a:cs typeface="Carlito"/>
              </a:rPr>
              <a:t>e  </a:t>
            </a:r>
            <a:r>
              <a:rPr sz="2400" b="1" spc="-10" dirty="0">
                <a:solidFill>
                  <a:srgbClr val="30859C"/>
                </a:solidFill>
                <a:latin typeface="Carlito"/>
                <a:cs typeface="Carlito"/>
              </a:rPr>
              <a:t>ordinato.</a:t>
            </a:r>
            <a:r>
              <a:rPr sz="2400" b="1" spc="-55" dirty="0">
                <a:solidFill>
                  <a:srgbClr val="30859C"/>
                </a:solidFill>
                <a:latin typeface="Carlito"/>
                <a:cs typeface="Carlito"/>
              </a:rPr>
              <a:t> </a:t>
            </a:r>
            <a:r>
              <a:rPr sz="2400" spc="-10" dirty="0">
                <a:latin typeface="Carlito"/>
                <a:cs typeface="Carlito"/>
              </a:rPr>
              <a:t>Riporre</a:t>
            </a:r>
            <a:r>
              <a:rPr sz="2400" spc="-30" dirty="0">
                <a:latin typeface="Carlito"/>
                <a:cs typeface="Carlito"/>
              </a:rPr>
              <a:t> </a:t>
            </a:r>
            <a:r>
              <a:rPr sz="2400" spc="-5" dirty="0">
                <a:latin typeface="Carlito"/>
                <a:cs typeface="Carlito"/>
              </a:rPr>
              <a:t>bene </a:t>
            </a:r>
            <a:r>
              <a:rPr sz="2400" dirty="0">
                <a:latin typeface="Carlito"/>
                <a:cs typeface="Carlito"/>
              </a:rPr>
              <a:t> </a:t>
            </a:r>
            <a:r>
              <a:rPr sz="2400" spc="-5" dirty="0">
                <a:latin typeface="Carlito"/>
                <a:cs typeface="Carlito"/>
              </a:rPr>
              <a:t>materiali </a:t>
            </a:r>
            <a:r>
              <a:rPr sz="2400" dirty="0">
                <a:latin typeface="Carlito"/>
                <a:cs typeface="Carlito"/>
              </a:rPr>
              <a:t>e </a:t>
            </a:r>
            <a:r>
              <a:rPr sz="2400" spc="-10" dirty="0">
                <a:latin typeface="Carlito"/>
                <a:cs typeface="Carlito"/>
              </a:rPr>
              <a:t>strumenti.</a:t>
            </a:r>
            <a:r>
              <a:rPr sz="2400" spc="-90" dirty="0">
                <a:latin typeface="Carlito"/>
                <a:cs typeface="Carlito"/>
              </a:rPr>
              <a:t> </a:t>
            </a:r>
            <a:r>
              <a:rPr sz="2400" spc="-10" dirty="0">
                <a:latin typeface="Carlito"/>
                <a:cs typeface="Carlito"/>
              </a:rPr>
              <a:t>Pulirsi</a:t>
            </a:r>
            <a:r>
              <a:rPr sz="2400" spc="-25" dirty="0">
                <a:latin typeface="Carlito"/>
                <a:cs typeface="Carlito"/>
              </a:rPr>
              <a:t> </a:t>
            </a:r>
            <a:r>
              <a:rPr sz="2400" dirty="0">
                <a:latin typeface="Carlito"/>
                <a:cs typeface="Carlito"/>
              </a:rPr>
              <a:t>le  </a:t>
            </a:r>
            <a:r>
              <a:rPr sz="2400" spc="-5" dirty="0">
                <a:latin typeface="Carlito"/>
                <a:cs typeface="Carlito"/>
              </a:rPr>
              <a:t>mani dopo </a:t>
            </a:r>
            <a:r>
              <a:rPr sz="2400" spc="-15" dirty="0">
                <a:latin typeface="Carlito"/>
                <a:cs typeface="Carlito"/>
              </a:rPr>
              <a:t>aver usato</a:t>
            </a:r>
            <a:r>
              <a:rPr sz="2400" spc="-80" dirty="0">
                <a:latin typeface="Carlito"/>
                <a:cs typeface="Carlito"/>
              </a:rPr>
              <a:t> </a:t>
            </a:r>
            <a:r>
              <a:rPr sz="2400" spc="-5" dirty="0">
                <a:latin typeface="Carlito"/>
                <a:cs typeface="Carlito"/>
              </a:rPr>
              <a:t>colle,</a:t>
            </a:r>
            <a:endParaRPr sz="2400">
              <a:latin typeface="Carlito"/>
              <a:cs typeface="Carlito"/>
            </a:endParaRPr>
          </a:p>
          <a:p>
            <a:pPr marR="5080" algn="r">
              <a:lnSpc>
                <a:spcPct val="100000"/>
              </a:lnSpc>
            </a:pPr>
            <a:r>
              <a:rPr sz="2400" spc="-5" dirty="0">
                <a:latin typeface="Carlito"/>
                <a:cs typeface="Carlito"/>
              </a:rPr>
              <a:t>vernici,</a:t>
            </a:r>
            <a:r>
              <a:rPr sz="2400" spc="-80" dirty="0">
                <a:latin typeface="Carlito"/>
                <a:cs typeface="Carlito"/>
              </a:rPr>
              <a:t> </a:t>
            </a:r>
            <a:r>
              <a:rPr sz="2400" spc="-10" dirty="0">
                <a:latin typeface="Carlito"/>
                <a:cs typeface="Carlito"/>
              </a:rPr>
              <a:t>solventi.</a:t>
            </a:r>
            <a:endParaRPr sz="2400">
              <a:latin typeface="Carlito"/>
              <a:cs typeface="Carlito"/>
            </a:endParaRPr>
          </a:p>
        </p:txBody>
      </p:sp>
      <p:grpSp>
        <p:nvGrpSpPr>
          <p:cNvPr id="4" name="object 4"/>
          <p:cNvGrpSpPr/>
          <p:nvPr/>
        </p:nvGrpSpPr>
        <p:grpSpPr>
          <a:xfrm>
            <a:off x="947927" y="1083564"/>
            <a:ext cx="4589145" cy="5935980"/>
            <a:chOff x="947927" y="1083564"/>
            <a:chExt cx="4589145" cy="5935980"/>
          </a:xfrm>
        </p:grpSpPr>
        <p:sp>
          <p:nvSpPr>
            <p:cNvPr id="5" name="object 5"/>
            <p:cNvSpPr/>
            <p:nvPr/>
          </p:nvSpPr>
          <p:spPr>
            <a:xfrm>
              <a:off x="2459736" y="1083564"/>
              <a:ext cx="2880360" cy="2878835"/>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947927" y="3962400"/>
              <a:ext cx="4588764" cy="3057144"/>
            </a:xfrm>
            <a:prstGeom prst="rect">
              <a:avLst/>
            </a:prstGeom>
            <a:blipFill>
              <a:blip r:embed="rId3" cstate="print"/>
              <a:stretch>
                <a:fillRect/>
              </a:stretch>
            </a:blipFill>
          </p:spPr>
          <p:txBody>
            <a:bodyPr wrap="square" lIns="0" tIns="0" rIns="0" bIns="0" rtlCol="0"/>
            <a:lstStyle/>
            <a:p>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1447" y="1121155"/>
            <a:ext cx="8350505" cy="3132138"/>
          </a:xfrm>
          <a:prstGeom prst="rect">
            <a:avLst/>
          </a:prstGeom>
        </p:spPr>
        <p:txBody>
          <a:bodyPr vert="horz" wrap="square" lIns="0" tIns="632967" rIns="0" bIns="0" rtlCol="0">
            <a:spAutoFit/>
          </a:bodyPr>
          <a:lstStyle/>
          <a:p>
            <a:pPr marL="2604770" marR="5080" algn="ctr">
              <a:lnSpc>
                <a:spcPct val="100000"/>
              </a:lnSpc>
              <a:spcBef>
                <a:spcPts val="100"/>
              </a:spcBef>
            </a:pPr>
            <a:r>
              <a:rPr dirty="0"/>
              <a:t>NEL</a:t>
            </a:r>
            <a:r>
              <a:rPr spc="-90" dirty="0"/>
              <a:t> </a:t>
            </a:r>
            <a:r>
              <a:rPr spc="-55" dirty="0"/>
              <a:t>LABORATORIO  </a:t>
            </a:r>
            <a:r>
              <a:rPr dirty="0"/>
              <a:t>DI</a:t>
            </a:r>
            <a:r>
              <a:rPr spc="-20" dirty="0"/>
              <a:t> </a:t>
            </a:r>
            <a:r>
              <a:rPr lang="it-IT" spc="-20" dirty="0"/>
              <a:t>ARTE E </a:t>
            </a:r>
            <a:r>
              <a:rPr spc="-25" dirty="0"/>
              <a:t>TECNOLOGIA</a:t>
            </a:r>
          </a:p>
        </p:txBody>
      </p:sp>
      <p:sp>
        <p:nvSpPr>
          <p:cNvPr id="3" name="object 3"/>
          <p:cNvSpPr/>
          <p:nvPr/>
        </p:nvSpPr>
        <p:spPr>
          <a:xfrm>
            <a:off x="1024410" y="4928629"/>
            <a:ext cx="4295309" cy="227836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560245" y="4907304"/>
            <a:ext cx="4351850" cy="2299691"/>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309116" y="1440180"/>
            <a:ext cx="2374392" cy="2981145"/>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1447" y="1264411"/>
            <a:ext cx="8230234" cy="1982470"/>
          </a:xfrm>
          <a:prstGeom prst="rect">
            <a:avLst/>
          </a:prstGeom>
        </p:spPr>
        <p:txBody>
          <a:bodyPr vert="horz" wrap="square" lIns="0" tIns="12700" rIns="0" bIns="0" rtlCol="0">
            <a:spAutoFit/>
          </a:bodyPr>
          <a:lstStyle/>
          <a:p>
            <a:pPr marL="12700">
              <a:lnSpc>
                <a:spcPct val="100000"/>
              </a:lnSpc>
              <a:spcBef>
                <a:spcPts val="100"/>
              </a:spcBef>
            </a:pPr>
            <a:r>
              <a:rPr sz="3200" b="0" spc="-10" dirty="0">
                <a:solidFill>
                  <a:srgbClr val="FF0000"/>
                </a:solidFill>
                <a:latin typeface="Carlito"/>
                <a:cs typeface="Carlito"/>
              </a:rPr>
              <a:t>COME </a:t>
            </a:r>
            <a:r>
              <a:rPr sz="3200" b="0" spc="-5" dirty="0">
                <a:solidFill>
                  <a:srgbClr val="FF0000"/>
                </a:solidFill>
                <a:latin typeface="Carlito"/>
                <a:cs typeface="Carlito"/>
              </a:rPr>
              <a:t>USARE LA </a:t>
            </a:r>
            <a:r>
              <a:rPr sz="3200" spc="-20" dirty="0">
                <a:solidFill>
                  <a:srgbClr val="FF0000"/>
                </a:solidFill>
              </a:rPr>
              <a:t>PISTOLA </a:t>
            </a:r>
            <a:r>
              <a:rPr sz="3200" spc="-5" dirty="0">
                <a:solidFill>
                  <a:srgbClr val="FF0000"/>
                </a:solidFill>
              </a:rPr>
              <a:t>PER COLLA </a:t>
            </a:r>
            <a:r>
              <a:rPr sz="3200" dirty="0">
                <a:solidFill>
                  <a:srgbClr val="FF0000"/>
                </a:solidFill>
              </a:rPr>
              <a:t>A</a:t>
            </a:r>
            <a:r>
              <a:rPr sz="3200" spc="-25" dirty="0">
                <a:solidFill>
                  <a:srgbClr val="FF0000"/>
                </a:solidFill>
              </a:rPr>
              <a:t> </a:t>
            </a:r>
            <a:r>
              <a:rPr sz="3200" dirty="0">
                <a:solidFill>
                  <a:srgbClr val="FF0000"/>
                </a:solidFill>
              </a:rPr>
              <a:t>CALDO</a:t>
            </a:r>
            <a:endParaRPr sz="3200">
              <a:latin typeface="Carlito"/>
              <a:cs typeface="Carlito"/>
            </a:endParaRPr>
          </a:p>
          <a:p>
            <a:pPr marL="12700" marR="5080">
              <a:lnSpc>
                <a:spcPct val="100000"/>
              </a:lnSpc>
              <a:spcBef>
                <a:spcPts val="45"/>
              </a:spcBef>
            </a:pPr>
            <a:r>
              <a:rPr sz="2400" b="0" spc="-5" dirty="0">
                <a:latin typeface="Carlito"/>
                <a:cs typeface="Carlito"/>
              </a:rPr>
              <a:t>Dopo </a:t>
            </a:r>
            <a:r>
              <a:rPr sz="2400" b="0" spc="-15" dirty="0">
                <a:latin typeface="Carlito"/>
                <a:cs typeface="Carlito"/>
              </a:rPr>
              <a:t>aver imparato </a:t>
            </a:r>
            <a:r>
              <a:rPr sz="2400" b="0" spc="-5" dirty="0">
                <a:latin typeface="Carlito"/>
                <a:cs typeface="Carlito"/>
              </a:rPr>
              <a:t>alcune </a:t>
            </a:r>
            <a:r>
              <a:rPr sz="2400" b="0" spc="-10" dirty="0">
                <a:latin typeface="Carlito"/>
                <a:cs typeface="Carlito"/>
              </a:rPr>
              <a:t>regole </a:t>
            </a:r>
            <a:r>
              <a:rPr sz="2400" b="0" spc="-5" dirty="0">
                <a:latin typeface="Carlito"/>
                <a:cs typeface="Carlito"/>
              </a:rPr>
              <a:t>di base sulla </a:t>
            </a:r>
            <a:r>
              <a:rPr sz="2400" b="0" spc="-10" dirty="0">
                <a:latin typeface="Carlito"/>
                <a:cs typeface="Carlito"/>
              </a:rPr>
              <a:t>sicurezza, utilizzare  </a:t>
            </a:r>
            <a:r>
              <a:rPr sz="2400" b="0" spc="-5" dirty="0">
                <a:latin typeface="Carlito"/>
                <a:cs typeface="Carlito"/>
              </a:rPr>
              <a:t>una </a:t>
            </a:r>
            <a:r>
              <a:rPr sz="2400" b="0" spc="-10" dirty="0">
                <a:latin typeface="Carlito"/>
                <a:cs typeface="Carlito"/>
              </a:rPr>
              <a:t>pistola </a:t>
            </a:r>
            <a:r>
              <a:rPr sz="2400" b="0" dirty="0">
                <a:latin typeface="Carlito"/>
                <a:cs typeface="Carlito"/>
              </a:rPr>
              <a:t>per la </a:t>
            </a:r>
            <a:r>
              <a:rPr sz="2400" b="0" spc="-10" dirty="0">
                <a:latin typeface="Carlito"/>
                <a:cs typeface="Carlito"/>
              </a:rPr>
              <a:t>colla </a:t>
            </a:r>
            <a:r>
              <a:rPr sz="2400" b="0" dirty="0">
                <a:latin typeface="Carlito"/>
                <a:cs typeface="Carlito"/>
              </a:rPr>
              <a:t>a </a:t>
            </a:r>
            <a:r>
              <a:rPr sz="2400" b="0" spc="-5" dirty="0">
                <a:latin typeface="Carlito"/>
                <a:cs typeface="Carlito"/>
              </a:rPr>
              <a:t>caldo </a:t>
            </a:r>
            <a:r>
              <a:rPr sz="2400" b="0" spc="-15" dirty="0">
                <a:latin typeface="Carlito"/>
                <a:cs typeface="Carlito"/>
              </a:rPr>
              <a:t>potrà </a:t>
            </a:r>
            <a:r>
              <a:rPr sz="2400" b="0" spc="-10" dirty="0">
                <a:latin typeface="Carlito"/>
                <a:cs typeface="Carlito"/>
              </a:rPr>
              <a:t>rivelarsi </a:t>
            </a:r>
            <a:r>
              <a:rPr sz="2400" b="0" spc="-5" dirty="0">
                <a:latin typeface="Carlito"/>
                <a:cs typeface="Carlito"/>
              </a:rPr>
              <a:t>un </a:t>
            </a:r>
            <a:r>
              <a:rPr sz="2400" b="0" spc="-10" dirty="0">
                <a:latin typeface="Carlito"/>
                <a:cs typeface="Carlito"/>
              </a:rPr>
              <a:t>procedimento  molto </a:t>
            </a:r>
            <a:r>
              <a:rPr sz="2400" b="0" dirty="0">
                <a:latin typeface="Carlito"/>
                <a:cs typeface="Carlito"/>
              </a:rPr>
              <a:t>semplice. </a:t>
            </a:r>
            <a:r>
              <a:rPr sz="2400" b="0" spc="-5" dirty="0">
                <a:latin typeface="Carlito"/>
                <a:cs typeface="Carlito"/>
              </a:rPr>
              <a:t>Qualsiasi </a:t>
            </a:r>
            <a:r>
              <a:rPr sz="2400" b="0" spc="-15" dirty="0">
                <a:latin typeface="Carlito"/>
                <a:cs typeface="Carlito"/>
              </a:rPr>
              <a:t>nuovo </a:t>
            </a:r>
            <a:r>
              <a:rPr sz="2400" b="0" spc="-20" dirty="0">
                <a:latin typeface="Carlito"/>
                <a:cs typeface="Carlito"/>
              </a:rPr>
              <a:t>inventore </a:t>
            </a:r>
            <a:r>
              <a:rPr sz="2400" b="0" dirty="0">
                <a:latin typeface="Carlito"/>
                <a:cs typeface="Carlito"/>
              </a:rPr>
              <a:t>o </a:t>
            </a:r>
            <a:r>
              <a:rPr sz="2400" b="0" spc="-15" dirty="0">
                <a:latin typeface="Carlito"/>
                <a:cs typeface="Carlito"/>
              </a:rPr>
              <a:t>creatore </a:t>
            </a:r>
            <a:r>
              <a:rPr sz="2400" b="0" spc="-5" dirty="0">
                <a:latin typeface="Carlito"/>
                <a:cs typeface="Carlito"/>
              </a:rPr>
              <a:t>di </a:t>
            </a:r>
            <a:r>
              <a:rPr sz="2400" b="0" spc="-20" dirty="0">
                <a:latin typeface="Carlito"/>
                <a:cs typeface="Carlito"/>
              </a:rPr>
              <a:t>progetti  </a:t>
            </a:r>
            <a:r>
              <a:rPr sz="2400" b="0" spc="-10" dirty="0">
                <a:latin typeface="Carlito"/>
                <a:cs typeface="Carlito"/>
              </a:rPr>
              <a:t>dovrebbe </a:t>
            </a:r>
            <a:r>
              <a:rPr sz="2400" b="0" spc="-15" dirty="0">
                <a:latin typeface="Carlito"/>
                <a:cs typeface="Carlito"/>
              </a:rPr>
              <a:t>imparare </a:t>
            </a:r>
            <a:r>
              <a:rPr sz="2400" b="0" dirty="0">
                <a:latin typeface="Carlito"/>
                <a:cs typeface="Carlito"/>
              </a:rPr>
              <a:t>ad </a:t>
            </a:r>
            <a:r>
              <a:rPr sz="2400" b="0" spc="-10" dirty="0">
                <a:latin typeface="Carlito"/>
                <a:cs typeface="Carlito"/>
              </a:rPr>
              <a:t>utilizzare </a:t>
            </a:r>
            <a:r>
              <a:rPr sz="2400" b="0" spc="-5" dirty="0">
                <a:latin typeface="Carlito"/>
                <a:cs typeface="Carlito"/>
              </a:rPr>
              <a:t>una </a:t>
            </a:r>
            <a:r>
              <a:rPr sz="2400" b="0" spc="-10" dirty="0">
                <a:latin typeface="Carlito"/>
                <a:cs typeface="Carlito"/>
              </a:rPr>
              <a:t>pistola </a:t>
            </a:r>
            <a:r>
              <a:rPr sz="2400" b="0" dirty="0">
                <a:latin typeface="Carlito"/>
                <a:cs typeface="Carlito"/>
              </a:rPr>
              <a:t>per la </a:t>
            </a:r>
            <a:r>
              <a:rPr sz="2400" b="0" spc="-5" dirty="0">
                <a:latin typeface="Carlito"/>
                <a:cs typeface="Carlito"/>
              </a:rPr>
              <a:t>colla </a:t>
            </a:r>
            <a:r>
              <a:rPr sz="2400" b="0" dirty="0">
                <a:latin typeface="Carlito"/>
                <a:cs typeface="Carlito"/>
              </a:rPr>
              <a:t>a</a:t>
            </a:r>
            <a:r>
              <a:rPr sz="2400" b="0" spc="-5" dirty="0">
                <a:latin typeface="Carlito"/>
                <a:cs typeface="Carlito"/>
              </a:rPr>
              <a:t> </a:t>
            </a:r>
            <a:r>
              <a:rPr sz="2400" b="0" spc="-10" dirty="0">
                <a:latin typeface="Carlito"/>
                <a:cs typeface="Carlito"/>
              </a:rPr>
              <a:t>caldo!</a:t>
            </a:r>
            <a:endParaRPr sz="2400">
              <a:latin typeface="Carlito"/>
              <a:cs typeface="Carlito"/>
            </a:endParaRPr>
          </a:p>
        </p:txBody>
      </p:sp>
      <p:sp>
        <p:nvSpPr>
          <p:cNvPr id="3" name="object 3"/>
          <p:cNvSpPr/>
          <p:nvPr/>
        </p:nvSpPr>
        <p:spPr>
          <a:xfrm>
            <a:off x="2820923" y="3467100"/>
            <a:ext cx="5364479" cy="357682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sz="half" idx="2"/>
          </p:nvPr>
        </p:nvSpPr>
        <p:spPr>
          <a:prstGeom prst="rect">
            <a:avLst/>
          </a:prstGeom>
        </p:spPr>
        <p:txBody>
          <a:bodyPr vert="horz" wrap="square" lIns="0" tIns="12700" rIns="0" bIns="0" rtlCol="0">
            <a:spAutoFit/>
          </a:bodyPr>
          <a:lstStyle/>
          <a:p>
            <a:pPr marL="12700">
              <a:lnSpc>
                <a:spcPct val="100000"/>
              </a:lnSpc>
              <a:spcBef>
                <a:spcPts val="100"/>
              </a:spcBef>
            </a:pPr>
            <a:r>
              <a:rPr spc="-15" dirty="0"/>
              <a:t>ATTENZIONE</a:t>
            </a:r>
          </a:p>
          <a:p>
            <a:pPr marL="12700" marR="394970">
              <a:lnSpc>
                <a:spcPct val="100000"/>
              </a:lnSpc>
            </a:pPr>
            <a:r>
              <a:rPr b="0" spc="-30" dirty="0">
                <a:solidFill>
                  <a:srgbClr val="000000"/>
                </a:solidFill>
                <a:latin typeface="Carlito"/>
                <a:cs typeface="Carlito"/>
              </a:rPr>
              <a:t>Togliete </a:t>
            </a:r>
            <a:r>
              <a:rPr b="0" spc="-5" dirty="0">
                <a:solidFill>
                  <a:srgbClr val="000000"/>
                </a:solidFill>
                <a:latin typeface="Carlito"/>
                <a:cs typeface="Carlito"/>
              </a:rPr>
              <a:t>la spina dalla presa </a:t>
            </a:r>
            <a:r>
              <a:rPr b="0" dirty="0">
                <a:solidFill>
                  <a:srgbClr val="000000"/>
                </a:solidFill>
                <a:latin typeface="Carlito"/>
                <a:cs typeface="Carlito"/>
              </a:rPr>
              <a:t>quando </a:t>
            </a:r>
            <a:r>
              <a:rPr b="0" spc="-5" dirty="0">
                <a:solidFill>
                  <a:srgbClr val="000000"/>
                </a:solidFill>
                <a:latin typeface="Carlito"/>
                <a:cs typeface="Carlito"/>
              </a:rPr>
              <a:t>non  </a:t>
            </a:r>
            <a:r>
              <a:rPr b="0" spc="-15" dirty="0">
                <a:solidFill>
                  <a:srgbClr val="000000"/>
                </a:solidFill>
                <a:latin typeface="Carlito"/>
                <a:cs typeface="Carlito"/>
              </a:rPr>
              <a:t>utilizzate</a:t>
            </a:r>
            <a:r>
              <a:rPr b="0" spc="25" dirty="0">
                <a:solidFill>
                  <a:srgbClr val="000000"/>
                </a:solidFill>
                <a:latin typeface="Carlito"/>
                <a:cs typeface="Carlito"/>
              </a:rPr>
              <a:t> </a:t>
            </a:r>
            <a:r>
              <a:rPr b="0" spc="-15" dirty="0">
                <a:solidFill>
                  <a:srgbClr val="000000"/>
                </a:solidFill>
                <a:latin typeface="Carlito"/>
                <a:cs typeface="Carlito"/>
              </a:rPr>
              <a:t>l’apparecchio.</a:t>
            </a:r>
          </a:p>
          <a:p>
            <a:pPr>
              <a:lnSpc>
                <a:spcPct val="100000"/>
              </a:lnSpc>
              <a:spcBef>
                <a:spcPts val="20"/>
              </a:spcBef>
            </a:pPr>
            <a:endParaRPr sz="1750">
              <a:latin typeface="Carlito"/>
              <a:cs typeface="Carlito"/>
            </a:endParaRPr>
          </a:p>
          <a:p>
            <a:pPr marL="12700" marR="725170">
              <a:lnSpc>
                <a:spcPct val="100000"/>
              </a:lnSpc>
            </a:pPr>
            <a:r>
              <a:rPr b="0" spc="-5" dirty="0">
                <a:solidFill>
                  <a:srgbClr val="000000"/>
                </a:solidFill>
                <a:latin typeface="Carlito"/>
                <a:cs typeface="Carlito"/>
              </a:rPr>
              <a:t>Non </a:t>
            </a:r>
            <a:r>
              <a:rPr b="0" spc="-10" dirty="0">
                <a:solidFill>
                  <a:srgbClr val="000000"/>
                </a:solidFill>
                <a:latin typeface="Carlito"/>
                <a:cs typeface="Carlito"/>
              </a:rPr>
              <a:t>lasciate </a:t>
            </a:r>
            <a:r>
              <a:rPr b="0" dirty="0">
                <a:solidFill>
                  <a:srgbClr val="000000"/>
                </a:solidFill>
                <a:latin typeface="Carlito"/>
                <a:cs typeface="Carlito"/>
              </a:rPr>
              <a:t>mai </a:t>
            </a:r>
            <a:r>
              <a:rPr b="0" spc="-15" dirty="0">
                <a:solidFill>
                  <a:srgbClr val="000000"/>
                </a:solidFill>
                <a:latin typeface="Carlito"/>
                <a:cs typeface="Carlito"/>
              </a:rPr>
              <a:t>l’apparecchio </a:t>
            </a:r>
            <a:r>
              <a:rPr b="0" spc="-5" dirty="0">
                <a:solidFill>
                  <a:srgbClr val="000000"/>
                </a:solidFill>
                <a:latin typeface="Carlito"/>
                <a:cs typeface="Carlito"/>
              </a:rPr>
              <a:t>senza  sorveglianza.</a:t>
            </a:r>
          </a:p>
          <a:p>
            <a:pPr>
              <a:lnSpc>
                <a:spcPct val="100000"/>
              </a:lnSpc>
              <a:spcBef>
                <a:spcPts val="25"/>
              </a:spcBef>
            </a:pPr>
            <a:endParaRPr sz="1750">
              <a:latin typeface="Carlito"/>
              <a:cs typeface="Carlito"/>
            </a:endParaRPr>
          </a:p>
          <a:p>
            <a:pPr marL="12700">
              <a:lnSpc>
                <a:spcPct val="100000"/>
              </a:lnSpc>
            </a:pPr>
            <a:r>
              <a:rPr spc="-15" dirty="0">
                <a:solidFill>
                  <a:srgbClr val="000000"/>
                </a:solidFill>
              </a:rPr>
              <a:t>Evitate </a:t>
            </a:r>
            <a:r>
              <a:rPr b="0" spc="-5" dirty="0">
                <a:solidFill>
                  <a:srgbClr val="000000"/>
                </a:solidFill>
                <a:latin typeface="Carlito"/>
                <a:cs typeface="Carlito"/>
              </a:rPr>
              <a:t>qualsiasi </a:t>
            </a:r>
            <a:r>
              <a:rPr spc="-15" dirty="0">
                <a:solidFill>
                  <a:srgbClr val="000000"/>
                </a:solidFill>
              </a:rPr>
              <a:t>contatto</a:t>
            </a:r>
            <a:r>
              <a:rPr spc="-40" dirty="0">
                <a:solidFill>
                  <a:srgbClr val="000000"/>
                </a:solidFill>
              </a:rPr>
              <a:t> </a:t>
            </a:r>
            <a:r>
              <a:rPr b="0" spc="-15" dirty="0">
                <a:solidFill>
                  <a:srgbClr val="000000"/>
                </a:solidFill>
                <a:latin typeface="Carlito"/>
                <a:cs typeface="Carlito"/>
              </a:rPr>
              <a:t>dell’apparecchio</a:t>
            </a:r>
          </a:p>
          <a:p>
            <a:pPr marL="12700">
              <a:lnSpc>
                <a:spcPct val="100000"/>
              </a:lnSpc>
            </a:pPr>
            <a:r>
              <a:rPr spc="-5" dirty="0">
                <a:solidFill>
                  <a:srgbClr val="000000"/>
                </a:solidFill>
              </a:rPr>
              <a:t>con</a:t>
            </a:r>
            <a:r>
              <a:rPr spc="-10" dirty="0">
                <a:solidFill>
                  <a:srgbClr val="000000"/>
                </a:solidFill>
              </a:rPr>
              <a:t> </a:t>
            </a:r>
            <a:r>
              <a:rPr spc="-15" dirty="0">
                <a:solidFill>
                  <a:srgbClr val="000000"/>
                </a:solidFill>
              </a:rPr>
              <a:t>l’acqua.</a:t>
            </a:r>
          </a:p>
          <a:p>
            <a:pPr>
              <a:lnSpc>
                <a:spcPct val="100000"/>
              </a:lnSpc>
              <a:spcBef>
                <a:spcPts val="25"/>
              </a:spcBef>
            </a:pPr>
            <a:endParaRPr sz="1750"/>
          </a:p>
          <a:p>
            <a:pPr marL="12700" marR="521334">
              <a:lnSpc>
                <a:spcPct val="100000"/>
              </a:lnSpc>
            </a:pPr>
            <a:r>
              <a:rPr b="0" spc="-5" dirty="0">
                <a:solidFill>
                  <a:srgbClr val="000000"/>
                </a:solidFill>
                <a:latin typeface="Carlito"/>
                <a:cs typeface="Carlito"/>
              </a:rPr>
              <a:t>La </a:t>
            </a:r>
            <a:r>
              <a:rPr b="0" spc="-10" dirty="0">
                <a:solidFill>
                  <a:srgbClr val="000000"/>
                </a:solidFill>
                <a:latin typeface="Carlito"/>
                <a:cs typeface="Carlito"/>
              </a:rPr>
              <a:t>colla calda </a:t>
            </a:r>
            <a:r>
              <a:rPr b="0" dirty="0">
                <a:solidFill>
                  <a:srgbClr val="000000"/>
                </a:solidFill>
                <a:latin typeface="Carlito"/>
                <a:cs typeface="Carlito"/>
              </a:rPr>
              <a:t>e </a:t>
            </a:r>
            <a:r>
              <a:rPr b="0" spc="-5" dirty="0">
                <a:solidFill>
                  <a:srgbClr val="000000"/>
                </a:solidFill>
                <a:latin typeface="Carlito"/>
                <a:cs typeface="Carlito"/>
              </a:rPr>
              <a:t>la </a:t>
            </a:r>
            <a:r>
              <a:rPr b="0" spc="-10" dirty="0">
                <a:solidFill>
                  <a:srgbClr val="000000"/>
                </a:solidFill>
                <a:latin typeface="Carlito"/>
                <a:cs typeface="Carlito"/>
              </a:rPr>
              <a:t>punta calda </a:t>
            </a:r>
            <a:r>
              <a:rPr spc="-5" dirty="0">
                <a:solidFill>
                  <a:srgbClr val="000000"/>
                </a:solidFill>
              </a:rPr>
              <a:t>possono  </a:t>
            </a:r>
            <a:r>
              <a:rPr spc="-10" dirty="0">
                <a:solidFill>
                  <a:srgbClr val="000000"/>
                </a:solidFill>
              </a:rPr>
              <a:t>provocare</a:t>
            </a:r>
            <a:r>
              <a:rPr spc="-35" dirty="0">
                <a:solidFill>
                  <a:srgbClr val="000000"/>
                </a:solidFill>
              </a:rPr>
              <a:t> </a:t>
            </a:r>
            <a:r>
              <a:rPr spc="-5" dirty="0">
                <a:solidFill>
                  <a:srgbClr val="000000"/>
                </a:solidFill>
              </a:rPr>
              <a:t>ustioni.</a:t>
            </a:r>
          </a:p>
          <a:p>
            <a:pPr>
              <a:lnSpc>
                <a:spcPct val="100000"/>
              </a:lnSpc>
              <a:spcBef>
                <a:spcPts val="25"/>
              </a:spcBef>
            </a:pPr>
            <a:endParaRPr sz="1750"/>
          </a:p>
          <a:p>
            <a:pPr marL="12700" marR="235585" algn="just">
              <a:lnSpc>
                <a:spcPct val="100000"/>
              </a:lnSpc>
            </a:pPr>
            <a:r>
              <a:rPr b="0" dirty="0">
                <a:solidFill>
                  <a:srgbClr val="000000"/>
                </a:solidFill>
                <a:latin typeface="Carlito"/>
                <a:cs typeface="Carlito"/>
              </a:rPr>
              <a:t>Se </a:t>
            </a:r>
            <a:r>
              <a:rPr b="0" spc="-5" dirty="0">
                <a:solidFill>
                  <a:srgbClr val="000000"/>
                </a:solidFill>
                <a:latin typeface="Carlito"/>
                <a:cs typeface="Carlito"/>
              </a:rPr>
              <a:t>il </a:t>
            </a:r>
            <a:r>
              <a:rPr spc="-15" dirty="0">
                <a:solidFill>
                  <a:srgbClr val="000000"/>
                </a:solidFill>
              </a:rPr>
              <a:t>cavo d’alimentazione </a:t>
            </a:r>
            <a:r>
              <a:rPr dirty="0">
                <a:solidFill>
                  <a:srgbClr val="000000"/>
                </a:solidFill>
              </a:rPr>
              <a:t>è </a:t>
            </a:r>
            <a:r>
              <a:rPr spc="-5" dirty="0">
                <a:solidFill>
                  <a:srgbClr val="000000"/>
                </a:solidFill>
              </a:rPr>
              <a:t>danneggiato</a:t>
            </a:r>
            <a:r>
              <a:rPr b="0" spc="-5" dirty="0">
                <a:solidFill>
                  <a:srgbClr val="000000"/>
                </a:solidFill>
                <a:latin typeface="Carlito"/>
                <a:cs typeface="Carlito"/>
              </a:rPr>
              <a:t>,  deve essere </a:t>
            </a:r>
            <a:r>
              <a:rPr b="0" spc="-10" dirty="0">
                <a:solidFill>
                  <a:srgbClr val="000000"/>
                </a:solidFill>
                <a:latin typeface="Carlito"/>
                <a:cs typeface="Carlito"/>
              </a:rPr>
              <a:t>imperativamente sostituito </a:t>
            </a:r>
            <a:r>
              <a:rPr b="0" dirty="0">
                <a:solidFill>
                  <a:srgbClr val="000000"/>
                </a:solidFill>
                <a:latin typeface="Carlito"/>
                <a:cs typeface="Carlito"/>
              </a:rPr>
              <a:t>al  </a:t>
            </a:r>
            <a:r>
              <a:rPr b="0" spc="-5" dirty="0">
                <a:solidFill>
                  <a:srgbClr val="000000"/>
                </a:solidFill>
                <a:latin typeface="Carlito"/>
                <a:cs typeface="Carlito"/>
              </a:rPr>
              <a:t>fine </a:t>
            </a:r>
            <a:r>
              <a:rPr b="0" dirty="0">
                <a:solidFill>
                  <a:srgbClr val="000000"/>
                </a:solidFill>
                <a:latin typeface="Carlito"/>
                <a:cs typeface="Carlito"/>
              </a:rPr>
              <a:t>di </a:t>
            </a:r>
            <a:r>
              <a:rPr b="0" spc="-15" dirty="0">
                <a:solidFill>
                  <a:srgbClr val="000000"/>
                </a:solidFill>
                <a:latin typeface="Carlito"/>
                <a:cs typeface="Carlito"/>
              </a:rPr>
              <a:t>evitare </a:t>
            </a:r>
            <a:r>
              <a:rPr b="0" spc="-5" dirty="0">
                <a:solidFill>
                  <a:srgbClr val="000000"/>
                </a:solidFill>
                <a:latin typeface="Carlito"/>
                <a:cs typeface="Carlito"/>
              </a:rPr>
              <a:t>qualsiasi</a:t>
            </a:r>
            <a:r>
              <a:rPr b="0" spc="50" dirty="0">
                <a:solidFill>
                  <a:srgbClr val="000000"/>
                </a:solidFill>
                <a:latin typeface="Carlito"/>
                <a:cs typeface="Carlito"/>
              </a:rPr>
              <a:t> </a:t>
            </a:r>
            <a:r>
              <a:rPr b="0" spc="-10" dirty="0">
                <a:solidFill>
                  <a:srgbClr val="000000"/>
                </a:solidFill>
                <a:latin typeface="Carlito"/>
                <a:cs typeface="Carlito"/>
              </a:rPr>
              <a:t>pericolo.</a:t>
            </a:r>
          </a:p>
          <a:p>
            <a:pPr>
              <a:lnSpc>
                <a:spcPct val="100000"/>
              </a:lnSpc>
              <a:spcBef>
                <a:spcPts val="20"/>
              </a:spcBef>
            </a:pPr>
            <a:endParaRPr sz="1750">
              <a:latin typeface="Carlito"/>
              <a:cs typeface="Carlito"/>
            </a:endParaRPr>
          </a:p>
          <a:p>
            <a:pPr marL="12700" marR="5080">
              <a:lnSpc>
                <a:spcPct val="100000"/>
              </a:lnSpc>
            </a:pPr>
            <a:r>
              <a:rPr spc="-10" dirty="0">
                <a:solidFill>
                  <a:srgbClr val="000000"/>
                </a:solidFill>
              </a:rPr>
              <a:t>Allontanate </a:t>
            </a:r>
            <a:r>
              <a:rPr b="0" spc="-5" dirty="0">
                <a:solidFill>
                  <a:srgbClr val="000000"/>
                </a:solidFill>
                <a:latin typeface="Carlito"/>
                <a:cs typeface="Carlito"/>
              </a:rPr>
              <a:t>la </a:t>
            </a:r>
            <a:r>
              <a:rPr b="0" spc="-10" dirty="0">
                <a:solidFill>
                  <a:srgbClr val="000000"/>
                </a:solidFill>
                <a:latin typeface="Carlito"/>
                <a:cs typeface="Carlito"/>
              </a:rPr>
              <a:t>punta calda </a:t>
            </a:r>
            <a:r>
              <a:rPr dirty="0">
                <a:solidFill>
                  <a:srgbClr val="000000"/>
                </a:solidFill>
              </a:rPr>
              <a:t>da qualsiasi  </a:t>
            </a:r>
            <a:r>
              <a:rPr spc="-5" dirty="0">
                <a:solidFill>
                  <a:srgbClr val="000000"/>
                </a:solidFill>
              </a:rPr>
              <a:t>materiale infiammabile </a:t>
            </a:r>
            <a:r>
              <a:rPr dirty="0">
                <a:solidFill>
                  <a:srgbClr val="000000"/>
                </a:solidFill>
              </a:rPr>
              <a:t>o </a:t>
            </a:r>
            <a:r>
              <a:rPr spc="-5" dirty="0">
                <a:solidFill>
                  <a:srgbClr val="000000"/>
                </a:solidFill>
              </a:rPr>
              <a:t>sensibile </a:t>
            </a:r>
            <a:r>
              <a:rPr dirty="0">
                <a:solidFill>
                  <a:srgbClr val="000000"/>
                </a:solidFill>
              </a:rPr>
              <a:t>al</a:t>
            </a:r>
            <a:r>
              <a:rPr spc="-105" dirty="0">
                <a:solidFill>
                  <a:srgbClr val="000000"/>
                </a:solidFill>
              </a:rPr>
              <a:t> </a:t>
            </a:r>
            <a:r>
              <a:rPr spc="-10" dirty="0">
                <a:solidFill>
                  <a:srgbClr val="000000"/>
                </a:solidFill>
              </a:rPr>
              <a:t>calore</a:t>
            </a:r>
          </a:p>
        </p:txBody>
      </p:sp>
      <p:sp>
        <p:nvSpPr>
          <p:cNvPr id="3" name="object 3"/>
          <p:cNvSpPr txBox="1"/>
          <p:nvPr/>
        </p:nvSpPr>
        <p:spPr>
          <a:xfrm>
            <a:off x="5363969" y="1835911"/>
            <a:ext cx="4137660" cy="1945639"/>
          </a:xfrm>
          <a:prstGeom prst="rect">
            <a:avLst/>
          </a:prstGeom>
        </p:spPr>
        <p:txBody>
          <a:bodyPr vert="horz" wrap="square" lIns="0" tIns="12700" rIns="0" bIns="0" rtlCol="0">
            <a:spAutoFit/>
          </a:bodyPr>
          <a:lstStyle/>
          <a:p>
            <a:pPr marL="12700" marR="193675">
              <a:lnSpc>
                <a:spcPct val="100000"/>
              </a:lnSpc>
              <a:spcBef>
                <a:spcPts val="100"/>
              </a:spcBef>
            </a:pPr>
            <a:r>
              <a:rPr sz="1800" b="1" spc="-35" dirty="0">
                <a:latin typeface="Carlito"/>
                <a:cs typeface="Carlito"/>
              </a:rPr>
              <a:t>Tenete </a:t>
            </a:r>
            <a:r>
              <a:rPr sz="1800" b="1" spc="-10" dirty="0">
                <a:latin typeface="Carlito"/>
                <a:cs typeface="Carlito"/>
              </a:rPr>
              <a:t>sempre </a:t>
            </a:r>
            <a:r>
              <a:rPr sz="1800" b="1" dirty="0">
                <a:latin typeface="Carlito"/>
                <a:cs typeface="Carlito"/>
              </a:rPr>
              <a:t>la </a:t>
            </a:r>
            <a:r>
              <a:rPr sz="1800" b="1" spc="-5" dirty="0">
                <a:latin typeface="Carlito"/>
                <a:cs typeface="Carlito"/>
              </a:rPr>
              <a:t>pistola </a:t>
            </a:r>
            <a:r>
              <a:rPr sz="1800" b="1" dirty="0">
                <a:latin typeface="Carlito"/>
                <a:cs typeface="Carlito"/>
              </a:rPr>
              <a:t>sul suo</a:t>
            </a:r>
            <a:r>
              <a:rPr sz="1800" b="1" spc="-95" dirty="0">
                <a:latin typeface="Carlito"/>
                <a:cs typeface="Carlito"/>
              </a:rPr>
              <a:t> </a:t>
            </a:r>
            <a:r>
              <a:rPr sz="1800" b="1" spc="-5" dirty="0">
                <a:latin typeface="Carlito"/>
                <a:cs typeface="Carlito"/>
              </a:rPr>
              <a:t>supporto  </a:t>
            </a:r>
            <a:r>
              <a:rPr sz="1800" spc="-15" dirty="0">
                <a:latin typeface="Carlito"/>
                <a:cs typeface="Carlito"/>
              </a:rPr>
              <a:t>durante </a:t>
            </a:r>
            <a:r>
              <a:rPr sz="1800" spc="-5" dirty="0">
                <a:latin typeface="Carlito"/>
                <a:cs typeface="Carlito"/>
              </a:rPr>
              <a:t>la </a:t>
            </a:r>
            <a:r>
              <a:rPr sz="1800" spc="-10" dirty="0">
                <a:latin typeface="Carlito"/>
                <a:cs typeface="Carlito"/>
              </a:rPr>
              <a:t>fase </a:t>
            </a:r>
            <a:r>
              <a:rPr sz="1800" dirty="0">
                <a:latin typeface="Carlito"/>
                <a:cs typeface="Carlito"/>
              </a:rPr>
              <a:t>di </a:t>
            </a:r>
            <a:r>
              <a:rPr sz="1800" spc="-10" dirty="0">
                <a:latin typeface="Carlito"/>
                <a:cs typeface="Carlito"/>
              </a:rPr>
              <a:t>riscaldamento </a:t>
            </a:r>
            <a:r>
              <a:rPr sz="1800" dirty="0">
                <a:latin typeface="Carlito"/>
                <a:cs typeface="Carlito"/>
              </a:rPr>
              <a:t>o  </a:t>
            </a:r>
            <a:r>
              <a:rPr sz="1800" spc="-10" dirty="0">
                <a:latin typeface="Carlito"/>
                <a:cs typeface="Carlito"/>
              </a:rPr>
              <a:t>raffreddamento.</a:t>
            </a:r>
            <a:endParaRPr sz="1800">
              <a:latin typeface="Carlito"/>
              <a:cs typeface="Carlito"/>
            </a:endParaRPr>
          </a:p>
          <a:p>
            <a:pPr>
              <a:lnSpc>
                <a:spcPct val="100000"/>
              </a:lnSpc>
              <a:spcBef>
                <a:spcPts val="20"/>
              </a:spcBef>
            </a:pPr>
            <a:endParaRPr sz="1750">
              <a:latin typeface="Carlito"/>
              <a:cs typeface="Carlito"/>
            </a:endParaRPr>
          </a:p>
          <a:p>
            <a:pPr marL="12700" marR="5080">
              <a:lnSpc>
                <a:spcPct val="100000"/>
              </a:lnSpc>
            </a:pPr>
            <a:r>
              <a:rPr sz="1800" b="1" spc="-10" dirty="0">
                <a:latin typeface="Carlito"/>
                <a:cs typeface="Carlito"/>
              </a:rPr>
              <a:t>Protezione </a:t>
            </a:r>
            <a:r>
              <a:rPr sz="1800" b="1" dirty="0">
                <a:latin typeface="Carlito"/>
                <a:cs typeface="Carlito"/>
              </a:rPr>
              <a:t>della pelle e degli occhi:  </a:t>
            </a:r>
            <a:r>
              <a:rPr sz="1800" spc="-5" dirty="0">
                <a:latin typeface="Carlito"/>
                <a:cs typeface="Carlito"/>
              </a:rPr>
              <a:t>indossare </a:t>
            </a:r>
            <a:r>
              <a:rPr sz="1800" dirty="0">
                <a:latin typeface="Carlito"/>
                <a:cs typeface="Carlito"/>
              </a:rPr>
              <a:t>i </a:t>
            </a:r>
            <a:r>
              <a:rPr sz="1800" spc="-5" dirty="0">
                <a:latin typeface="Carlito"/>
                <a:cs typeface="Carlito"/>
              </a:rPr>
              <a:t>guanti </a:t>
            </a:r>
            <a:r>
              <a:rPr sz="1800" dirty="0">
                <a:latin typeface="Carlito"/>
                <a:cs typeface="Carlito"/>
              </a:rPr>
              <a:t>serve a </a:t>
            </a:r>
            <a:r>
              <a:rPr sz="1800" spc="-10" dirty="0">
                <a:latin typeface="Carlito"/>
                <a:cs typeface="Carlito"/>
              </a:rPr>
              <a:t>diminuire </a:t>
            </a:r>
            <a:r>
              <a:rPr sz="1800" spc="-5" dirty="0">
                <a:latin typeface="Carlito"/>
                <a:cs typeface="Carlito"/>
              </a:rPr>
              <a:t>il rischio  </a:t>
            </a:r>
            <a:r>
              <a:rPr sz="1800" dirty="0">
                <a:latin typeface="Carlito"/>
                <a:cs typeface="Carlito"/>
              </a:rPr>
              <a:t>di </a:t>
            </a:r>
            <a:r>
              <a:rPr sz="1800" spc="-10" dirty="0">
                <a:latin typeface="Carlito"/>
                <a:cs typeface="Carlito"/>
              </a:rPr>
              <a:t>ustioni, attenzione </a:t>
            </a:r>
            <a:r>
              <a:rPr sz="1800" spc="-5" dirty="0">
                <a:latin typeface="Carlito"/>
                <a:cs typeface="Carlito"/>
              </a:rPr>
              <a:t>anche agli</a:t>
            </a:r>
            <a:r>
              <a:rPr sz="1800" spc="75" dirty="0">
                <a:latin typeface="Carlito"/>
                <a:cs typeface="Carlito"/>
              </a:rPr>
              <a:t> </a:t>
            </a:r>
            <a:r>
              <a:rPr sz="1800" spc="-5" dirty="0">
                <a:latin typeface="Carlito"/>
                <a:cs typeface="Carlito"/>
              </a:rPr>
              <a:t>occhi</a:t>
            </a:r>
            <a:endParaRPr sz="1800">
              <a:latin typeface="Carlito"/>
              <a:cs typeface="Carlito"/>
            </a:endParaRPr>
          </a:p>
        </p:txBody>
      </p:sp>
      <p:sp>
        <p:nvSpPr>
          <p:cNvPr id="4" name="object 4"/>
          <p:cNvSpPr txBox="1">
            <a:spLocks noGrp="1"/>
          </p:cNvSpPr>
          <p:nvPr>
            <p:ph type="title"/>
          </p:nvPr>
        </p:nvSpPr>
        <p:spPr>
          <a:xfrm>
            <a:off x="1602739" y="1177543"/>
            <a:ext cx="7729855" cy="513715"/>
          </a:xfrm>
          <a:prstGeom prst="rect">
            <a:avLst/>
          </a:prstGeom>
        </p:spPr>
        <p:txBody>
          <a:bodyPr vert="horz" wrap="square" lIns="0" tIns="12700" rIns="0" bIns="0" rtlCol="0">
            <a:spAutoFit/>
          </a:bodyPr>
          <a:lstStyle/>
          <a:p>
            <a:pPr marL="12700">
              <a:lnSpc>
                <a:spcPct val="100000"/>
              </a:lnSpc>
              <a:spcBef>
                <a:spcPts val="100"/>
              </a:spcBef>
            </a:pPr>
            <a:r>
              <a:rPr sz="3200" b="0" spc="-10" dirty="0">
                <a:solidFill>
                  <a:srgbClr val="FF0000"/>
                </a:solidFill>
                <a:latin typeface="Carlito"/>
                <a:cs typeface="Carlito"/>
              </a:rPr>
              <a:t>COME </a:t>
            </a:r>
            <a:r>
              <a:rPr sz="3200" b="0" spc="-5" dirty="0">
                <a:solidFill>
                  <a:srgbClr val="FF0000"/>
                </a:solidFill>
                <a:latin typeface="Carlito"/>
                <a:cs typeface="Carlito"/>
              </a:rPr>
              <a:t>USARE LA </a:t>
            </a:r>
            <a:r>
              <a:rPr sz="3200" spc="-20" dirty="0">
                <a:solidFill>
                  <a:srgbClr val="FF0000"/>
                </a:solidFill>
              </a:rPr>
              <a:t>PISTOLA </a:t>
            </a:r>
            <a:r>
              <a:rPr sz="3200" spc="-5" dirty="0">
                <a:solidFill>
                  <a:srgbClr val="FF0000"/>
                </a:solidFill>
              </a:rPr>
              <a:t>PER COLLA </a:t>
            </a:r>
            <a:r>
              <a:rPr sz="3200" dirty="0">
                <a:solidFill>
                  <a:srgbClr val="FF0000"/>
                </a:solidFill>
              </a:rPr>
              <a:t>A</a:t>
            </a:r>
            <a:r>
              <a:rPr sz="3200" spc="-40" dirty="0">
                <a:solidFill>
                  <a:srgbClr val="FF0000"/>
                </a:solidFill>
              </a:rPr>
              <a:t> </a:t>
            </a:r>
            <a:r>
              <a:rPr sz="3200" dirty="0">
                <a:solidFill>
                  <a:srgbClr val="FF0000"/>
                </a:solidFill>
              </a:rPr>
              <a:t>CALDO</a:t>
            </a:r>
            <a:endParaRPr sz="3200">
              <a:latin typeface="Carlito"/>
              <a:cs typeface="Carl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171447" y="1121155"/>
            <a:ext cx="8304530" cy="2713990"/>
          </a:xfrm>
          <a:prstGeom prst="rect">
            <a:avLst/>
          </a:prstGeom>
        </p:spPr>
        <p:txBody>
          <a:bodyPr vert="horz" wrap="square" lIns="0" tIns="12700" rIns="0" bIns="0" rtlCol="0">
            <a:spAutoFit/>
          </a:bodyPr>
          <a:lstStyle/>
          <a:p>
            <a:pPr marL="12700">
              <a:lnSpc>
                <a:spcPct val="100000"/>
              </a:lnSpc>
              <a:spcBef>
                <a:spcPts val="100"/>
              </a:spcBef>
            </a:pPr>
            <a:r>
              <a:rPr sz="3200" b="0" spc="-10" dirty="0">
                <a:solidFill>
                  <a:srgbClr val="FF0000"/>
                </a:solidFill>
                <a:latin typeface="Carlito"/>
                <a:cs typeface="Carlito"/>
              </a:rPr>
              <a:t>COME </a:t>
            </a:r>
            <a:r>
              <a:rPr sz="3200" b="0" spc="-5" dirty="0">
                <a:solidFill>
                  <a:srgbClr val="FF0000"/>
                </a:solidFill>
                <a:latin typeface="Carlito"/>
                <a:cs typeface="Carlito"/>
              </a:rPr>
              <a:t>USARE </a:t>
            </a:r>
            <a:r>
              <a:rPr sz="3200" spc="-5" dirty="0">
                <a:solidFill>
                  <a:srgbClr val="FF0000"/>
                </a:solidFill>
              </a:rPr>
              <a:t>IL</a:t>
            </a:r>
            <a:r>
              <a:rPr sz="3200" dirty="0">
                <a:solidFill>
                  <a:srgbClr val="FF0000"/>
                </a:solidFill>
              </a:rPr>
              <a:t> CUTTER</a:t>
            </a:r>
            <a:endParaRPr sz="3200">
              <a:latin typeface="Carlito"/>
              <a:cs typeface="Carlito"/>
            </a:endParaRPr>
          </a:p>
          <a:p>
            <a:pPr marL="12700" marR="5080">
              <a:lnSpc>
                <a:spcPct val="100000"/>
              </a:lnSpc>
              <a:spcBef>
                <a:spcPts val="45"/>
              </a:spcBef>
            </a:pPr>
            <a:r>
              <a:rPr sz="2400" b="0" spc="-5" dirty="0">
                <a:latin typeface="Carlito"/>
                <a:cs typeface="Carlito"/>
              </a:rPr>
              <a:t>Quando utilizziamo un </a:t>
            </a:r>
            <a:r>
              <a:rPr sz="2400" b="0" spc="-25" dirty="0">
                <a:latin typeface="Carlito"/>
                <a:cs typeface="Carlito"/>
              </a:rPr>
              <a:t>attrezzo </a:t>
            </a:r>
            <a:r>
              <a:rPr sz="2400" b="0" spc="-5" dirty="0">
                <a:latin typeface="Carlito"/>
                <a:cs typeface="Carlito"/>
              </a:rPr>
              <a:t>da </a:t>
            </a:r>
            <a:r>
              <a:rPr sz="2400" b="0" spc="-25" dirty="0">
                <a:latin typeface="Carlito"/>
                <a:cs typeface="Carlito"/>
              </a:rPr>
              <a:t>lavoro, </a:t>
            </a:r>
            <a:r>
              <a:rPr sz="2400" b="0" spc="-10" dirty="0">
                <a:latin typeface="Carlito"/>
                <a:cs typeface="Carlito"/>
              </a:rPr>
              <a:t>come </a:t>
            </a:r>
            <a:r>
              <a:rPr sz="2400" b="0" dirty="0">
                <a:latin typeface="Carlito"/>
                <a:cs typeface="Carlito"/>
              </a:rPr>
              <a:t>il </a:t>
            </a:r>
            <a:r>
              <a:rPr sz="2400" spc="-5" dirty="0"/>
              <a:t>taglierino</a:t>
            </a:r>
            <a:r>
              <a:rPr sz="2400" b="0" spc="-5" dirty="0">
                <a:latin typeface="Carlito"/>
                <a:cs typeface="Carlito"/>
              </a:rPr>
              <a:t>,  </a:t>
            </a:r>
            <a:r>
              <a:rPr sz="2400" b="0" spc="-10" dirty="0">
                <a:latin typeface="Carlito"/>
                <a:cs typeface="Carlito"/>
              </a:rPr>
              <a:t>generalmente chiamato </a:t>
            </a:r>
            <a:r>
              <a:rPr sz="2400" b="0" spc="-20" dirty="0">
                <a:latin typeface="Carlito"/>
                <a:cs typeface="Carlito"/>
              </a:rPr>
              <a:t>"Taglierino" </a:t>
            </a:r>
            <a:r>
              <a:rPr sz="2400" b="0" dirty="0">
                <a:latin typeface="Carlito"/>
                <a:cs typeface="Carlito"/>
              </a:rPr>
              <a:t>o </a:t>
            </a:r>
            <a:r>
              <a:rPr sz="2400" b="0" spc="-10" dirty="0">
                <a:latin typeface="Carlito"/>
                <a:cs typeface="Carlito"/>
              </a:rPr>
              <a:t>"Cutter", </a:t>
            </a:r>
            <a:r>
              <a:rPr sz="2400" b="0" spc="-5" dirty="0">
                <a:latin typeface="Carlito"/>
                <a:cs typeface="Carlito"/>
              </a:rPr>
              <a:t>dobbiamo </a:t>
            </a:r>
            <a:r>
              <a:rPr sz="2400" b="0" spc="-20" dirty="0">
                <a:latin typeface="Carlito"/>
                <a:cs typeface="Carlito"/>
              </a:rPr>
              <a:t>prestare  </a:t>
            </a:r>
            <a:r>
              <a:rPr sz="2400" b="0" spc="-15" dirty="0">
                <a:latin typeface="Carlito"/>
                <a:cs typeface="Carlito"/>
              </a:rPr>
              <a:t>attenzione </a:t>
            </a:r>
            <a:r>
              <a:rPr sz="2400" b="0" dirty="0">
                <a:latin typeface="Carlito"/>
                <a:cs typeface="Carlito"/>
              </a:rPr>
              <a:t>a </a:t>
            </a:r>
            <a:r>
              <a:rPr sz="2400" b="0" spc="-5" dirty="0">
                <a:latin typeface="Carlito"/>
                <a:cs typeface="Carlito"/>
              </a:rPr>
              <a:t>non </a:t>
            </a:r>
            <a:r>
              <a:rPr sz="2400" b="0" spc="-15" dirty="0">
                <a:latin typeface="Carlito"/>
                <a:cs typeface="Carlito"/>
              </a:rPr>
              <a:t>ferirci </a:t>
            </a:r>
            <a:r>
              <a:rPr sz="2400" b="0" spc="-10" dirty="0">
                <a:latin typeface="Carlito"/>
                <a:cs typeface="Carlito"/>
              </a:rPr>
              <a:t>con </a:t>
            </a:r>
            <a:r>
              <a:rPr sz="2400" b="0" dirty="0">
                <a:latin typeface="Carlito"/>
                <a:cs typeface="Carlito"/>
              </a:rPr>
              <a:t>la lama. </a:t>
            </a:r>
            <a:r>
              <a:rPr sz="2400" b="0" spc="-5" dirty="0">
                <a:latin typeface="Carlito"/>
                <a:cs typeface="Carlito"/>
              </a:rPr>
              <a:t>Anche se </a:t>
            </a:r>
            <a:r>
              <a:rPr sz="2400" b="0" dirty="0">
                <a:latin typeface="Carlito"/>
                <a:cs typeface="Carlito"/>
              </a:rPr>
              <a:t>a </a:t>
            </a:r>
            <a:r>
              <a:rPr sz="2400" spc="-5" dirty="0"/>
              <a:t>prima impressione  </a:t>
            </a:r>
            <a:r>
              <a:rPr sz="2400" b="0" spc="-10" dirty="0">
                <a:latin typeface="Carlito"/>
                <a:cs typeface="Carlito"/>
              </a:rPr>
              <a:t>sembra </a:t>
            </a:r>
            <a:r>
              <a:rPr sz="2400" b="0" spc="-20" dirty="0">
                <a:latin typeface="Carlito"/>
                <a:cs typeface="Carlito"/>
              </a:rPr>
              <a:t>strano, </a:t>
            </a:r>
            <a:r>
              <a:rPr sz="2400" b="0" dirty="0">
                <a:latin typeface="Carlito"/>
                <a:cs typeface="Carlito"/>
              </a:rPr>
              <a:t>per </a:t>
            </a:r>
            <a:r>
              <a:rPr sz="2400" b="0" spc="-10" dirty="0">
                <a:latin typeface="Carlito"/>
                <a:cs typeface="Carlito"/>
              </a:rPr>
              <a:t>diminuire </a:t>
            </a:r>
            <a:r>
              <a:rPr sz="2400" b="0" dirty="0">
                <a:latin typeface="Carlito"/>
                <a:cs typeface="Carlito"/>
              </a:rPr>
              <a:t>il </a:t>
            </a:r>
            <a:r>
              <a:rPr sz="2400" b="0" spc="-5" dirty="0">
                <a:latin typeface="Carlito"/>
                <a:cs typeface="Carlito"/>
              </a:rPr>
              <a:t>rischio di </a:t>
            </a:r>
            <a:r>
              <a:rPr sz="2400" b="0" spc="-20" dirty="0">
                <a:latin typeface="Carlito"/>
                <a:cs typeface="Carlito"/>
              </a:rPr>
              <a:t>farci </a:t>
            </a:r>
            <a:r>
              <a:rPr sz="2400" b="0" dirty="0">
                <a:latin typeface="Carlito"/>
                <a:cs typeface="Carlito"/>
              </a:rPr>
              <a:t>del male, </a:t>
            </a:r>
            <a:r>
              <a:rPr sz="2400" b="0" spc="-5" dirty="0">
                <a:latin typeface="Carlito"/>
                <a:cs typeface="Carlito"/>
              </a:rPr>
              <a:t>dobbiamo  </a:t>
            </a:r>
            <a:r>
              <a:rPr sz="2400" b="0" spc="-25" dirty="0">
                <a:latin typeface="Carlito"/>
                <a:cs typeface="Carlito"/>
              </a:rPr>
              <a:t>fare </a:t>
            </a:r>
            <a:r>
              <a:rPr sz="2400" b="0" spc="-5" dirty="0">
                <a:latin typeface="Carlito"/>
                <a:cs typeface="Carlito"/>
              </a:rPr>
              <a:t>un modo </a:t>
            </a:r>
            <a:r>
              <a:rPr sz="2400" b="0" dirty="0">
                <a:latin typeface="Carlito"/>
                <a:cs typeface="Carlito"/>
              </a:rPr>
              <a:t>che la </a:t>
            </a:r>
            <a:r>
              <a:rPr sz="2400" b="0" spc="-15" dirty="0">
                <a:latin typeface="Carlito"/>
                <a:cs typeface="Carlito"/>
              </a:rPr>
              <a:t>nostra </a:t>
            </a:r>
            <a:r>
              <a:rPr sz="2400" b="0" dirty="0">
                <a:latin typeface="Carlito"/>
                <a:cs typeface="Carlito"/>
              </a:rPr>
              <a:t>lama </a:t>
            </a:r>
            <a:r>
              <a:rPr sz="2400" b="0" spc="-5" dirty="0">
                <a:latin typeface="Carlito"/>
                <a:cs typeface="Carlito"/>
              </a:rPr>
              <a:t>sia </a:t>
            </a:r>
            <a:r>
              <a:rPr sz="2400" b="0" spc="-10" dirty="0">
                <a:latin typeface="Carlito"/>
                <a:cs typeface="Carlito"/>
              </a:rPr>
              <a:t>sempre affilata, </a:t>
            </a:r>
            <a:r>
              <a:rPr sz="2400" b="0" dirty="0">
                <a:latin typeface="Carlito"/>
                <a:cs typeface="Carlito"/>
              </a:rPr>
              <a:t>in </a:t>
            </a:r>
            <a:r>
              <a:rPr sz="2400" b="0" spc="-5" dirty="0">
                <a:latin typeface="Carlito"/>
                <a:cs typeface="Carlito"/>
              </a:rPr>
              <a:t>modo da  </a:t>
            </a:r>
            <a:r>
              <a:rPr sz="2400" b="0" spc="-15" dirty="0">
                <a:latin typeface="Carlito"/>
                <a:cs typeface="Carlito"/>
              </a:rPr>
              <a:t>scorrere </a:t>
            </a:r>
            <a:r>
              <a:rPr sz="2400" b="0" spc="-5" dirty="0">
                <a:latin typeface="Carlito"/>
                <a:cs typeface="Carlito"/>
              </a:rPr>
              <a:t>bene sulle </a:t>
            </a:r>
            <a:r>
              <a:rPr sz="2400" spc="-5" dirty="0"/>
              <a:t>superficie di</a:t>
            </a:r>
            <a:r>
              <a:rPr sz="2400" spc="20" dirty="0"/>
              <a:t> </a:t>
            </a:r>
            <a:r>
              <a:rPr sz="2400" spc="-15" dirty="0"/>
              <a:t>lavoro</a:t>
            </a:r>
            <a:r>
              <a:rPr sz="2400" b="0" spc="-15" dirty="0">
                <a:latin typeface="Carlito"/>
                <a:cs typeface="Carlito"/>
              </a:rPr>
              <a:t>.</a:t>
            </a:r>
            <a:endParaRPr sz="2400">
              <a:latin typeface="Carlito"/>
              <a:cs typeface="Carlito"/>
            </a:endParaRPr>
          </a:p>
        </p:txBody>
      </p:sp>
      <p:sp>
        <p:nvSpPr>
          <p:cNvPr id="4" name="object 4"/>
          <p:cNvSpPr/>
          <p:nvPr/>
        </p:nvSpPr>
        <p:spPr>
          <a:xfrm>
            <a:off x="2990088" y="3994404"/>
            <a:ext cx="5254751" cy="321259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71447" y="1825243"/>
            <a:ext cx="3242945" cy="5237480"/>
          </a:xfrm>
          <a:prstGeom prst="rect">
            <a:avLst/>
          </a:prstGeom>
        </p:spPr>
        <p:txBody>
          <a:bodyPr vert="horz" wrap="square" lIns="0" tIns="12700" rIns="0" bIns="0" rtlCol="0">
            <a:spAutoFit/>
          </a:bodyPr>
          <a:lstStyle/>
          <a:p>
            <a:pPr marL="12700">
              <a:lnSpc>
                <a:spcPct val="100000"/>
              </a:lnSpc>
              <a:spcBef>
                <a:spcPts val="100"/>
              </a:spcBef>
            </a:pPr>
            <a:r>
              <a:rPr sz="1800" b="1" spc="-15" dirty="0">
                <a:solidFill>
                  <a:srgbClr val="FF0000"/>
                </a:solidFill>
                <a:latin typeface="Carlito"/>
                <a:cs typeface="Carlito"/>
              </a:rPr>
              <a:t>ATTENZIONE</a:t>
            </a:r>
            <a:endParaRPr sz="1800">
              <a:latin typeface="Carlito"/>
              <a:cs typeface="Carlito"/>
            </a:endParaRPr>
          </a:p>
          <a:p>
            <a:pPr marL="12700" marR="234950">
              <a:lnSpc>
                <a:spcPct val="200000"/>
              </a:lnSpc>
            </a:pPr>
            <a:r>
              <a:rPr sz="1800" b="1" spc="-10" dirty="0">
                <a:latin typeface="Carlito"/>
                <a:cs typeface="Carlito"/>
              </a:rPr>
              <a:t>Usare </a:t>
            </a:r>
            <a:r>
              <a:rPr sz="1800" spc="-5" dirty="0">
                <a:latin typeface="Carlito"/>
                <a:cs typeface="Carlito"/>
              </a:rPr>
              <a:t>sempre </a:t>
            </a:r>
            <a:r>
              <a:rPr sz="1800" dirty="0">
                <a:latin typeface="Carlito"/>
                <a:cs typeface="Carlito"/>
              </a:rPr>
              <a:t>i </a:t>
            </a:r>
            <a:r>
              <a:rPr sz="1800" b="1" spc="-5" dirty="0">
                <a:latin typeface="Carlito"/>
                <a:cs typeface="Carlito"/>
              </a:rPr>
              <a:t>guanti </a:t>
            </a:r>
            <a:r>
              <a:rPr sz="1800" b="1" dirty="0">
                <a:latin typeface="Carlito"/>
                <a:cs typeface="Carlito"/>
              </a:rPr>
              <a:t>da </a:t>
            </a:r>
            <a:r>
              <a:rPr sz="1800" b="1" spc="-15" dirty="0">
                <a:latin typeface="Carlito"/>
                <a:cs typeface="Carlito"/>
              </a:rPr>
              <a:t>lavoro  </a:t>
            </a:r>
            <a:r>
              <a:rPr sz="1800" b="1" spc="-5" dirty="0">
                <a:latin typeface="Carlito"/>
                <a:cs typeface="Carlito"/>
              </a:rPr>
              <a:t>Impugnare bene </a:t>
            </a:r>
            <a:r>
              <a:rPr sz="1800" spc="-5" dirty="0">
                <a:latin typeface="Carlito"/>
                <a:cs typeface="Carlito"/>
              </a:rPr>
              <a:t>lo</a:t>
            </a:r>
            <a:r>
              <a:rPr sz="1800" spc="-55" dirty="0">
                <a:latin typeface="Carlito"/>
                <a:cs typeface="Carlito"/>
              </a:rPr>
              <a:t> </a:t>
            </a:r>
            <a:r>
              <a:rPr sz="1800" spc="-10" dirty="0">
                <a:latin typeface="Carlito"/>
                <a:cs typeface="Carlito"/>
              </a:rPr>
              <a:t>strumento</a:t>
            </a:r>
            <a:endParaRPr sz="1800">
              <a:latin typeface="Carlito"/>
              <a:cs typeface="Carlito"/>
            </a:endParaRPr>
          </a:p>
          <a:p>
            <a:pPr>
              <a:lnSpc>
                <a:spcPct val="100000"/>
              </a:lnSpc>
              <a:spcBef>
                <a:spcPts val="20"/>
              </a:spcBef>
            </a:pPr>
            <a:endParaRPr sz="1750">
              <a:latin typeface="Carlito"/>
              <a:cs typeface="Carlito"/>
            </a:endParaRPr>
          </a:p>
          <a:p>
            <a:pPr marL="12700" marR="314325">
              <a:lnSpc>
                <a:spcPct val="100000"/>
              </a:lnSpc>
            </a:pPr>
            <a:r>
              <a:rPr sz="1800" b="1" dirty="0">
                <a:latin typeface="Carlito"/>
                <a:cs typeface="Carlito"/>
              </a:rPr>
              <a:t>Non </a:t>
            </a:r>
            <a:r>
              <a:rPr sz="1800" b="1" spc="-5" dirty="0">
                <a:latin typeface="Carlito"/>
                <a:cs typeface="Carlito"/>
              </a:rPr>
              <a:t>lasciate </a:t>
            </a:r>
            <a:r>
              <a:rPr sz="1800" dirty="0">
                <a:latin typeface="Carlito"/>
                <a:cs typeface="Carlito"/>
              </a:rPr>
              <a:t>mai </a:t>
            </a:r>
            <a:r>
              <a:rPr sz="1800" spc="-5" dirty="0">
                <a:latin typeface="Carlito"/>
                <a:cs typeface="Carlito"/>
              </a:rPr>
              <a:t>il </a:t>
            </a:r>
            <a:r>
              <a:rPr sz="1800" spc="-10" dirty="0">
                <a:latin typeface="Carlito"/>
                <a:cs typeface="Carlito"/>
              </a:rPr>
              <a:t>cutter</a:t>
            </a:r>
            <a:r>
              <a:rPr sz="1800" spc="-95" dirty="0">
                <a:latin typeface="Carlito"/>
                <a:cs typeface="Carlito"/>
              </a:rPr>
              <a:t> </a:t>
            </a:r>
            <a:r>
              <a:rPr sz="1800" b="1" spc="-5" dirty="0">
                <a:latin typeface="Carlito"/>
                <a:cs typeface="Carlito"/>
              </a:rPr>
              <a:t>senza  sorveglianza.</a:t>
            </a:r>
            <a:endParaRPr sz="1800">
              <a:latin typeface="Carlito"/>
              <a:cs typeface="Carlito"/>
            </a:endParaRPr>
          </a:p>
          <a:p>
            <a:pPr>
              <a:lnSpc>
                <a:spcPct val="100000"/>
              </a:lnSpc>
              <a:spcBef>
                <a:spcPts val="25"/>
              </a:spcBef>
            </a:pPr>
            <a:endParaRPr sz="1750">
              <a:latin typeface="Carlito"/>
              <a:cs typeface="Carlito"/>
            </a:endParaRPr>
          </a:p>
          <a:p>
            <a:pPr marL="12700">
              <a:lnSpc>
                <a:spcPct val="100000"/>
              </a:lnSpc>
            </a:pPr>
            <a:r>
              <a:rPr sz="1800" b="1" dirty="0">
                <a:latin typeface="Carlito"/>
                <a:cs typeface="Carlito"/>
              </a:rPr>
              <a:t>Non </a:t>
            </a:r>
            <a:r>
              <a:rPr sz="1800" b="1" spc="-10" dirty="0">
                <a:latin typeface="Carlito"/>
                <a:cs typeface="Carlito"/>
              </a:rPr>
              <a:t>correre, </a:t>
            </a:r>
            <a:r>
              <a:rPr sz="1800" b="1" dirty="0">
                <a:latin typeface="Carlito"/>
                <a:cs typeface="Carlito"/>
              </a:rPr>
              <a:t>non</a:t>
            </a:r>
            <a:r>
              <a:rPr sz="1800" b="1" spc="-45" dirty="0">
                <a:latin typeface="Carlito"/>
                <a:cs typeface="Carlito"/>
              </a:rPr>
              <a:t> </a:t>
            </a:r>
            <a:r>
              <a:rPr sz="1800" b="1" spc="-5" dirty="0">
                <a:latin typeface="Carlito"/>
                <a:cs typeface="Carlito"/>
              </a:rPr>
              <a:t>saltare.</a:t>
            </a:r>
            <a:endParaRPr sz="1800">
              <a:latin typeface="Carlito"/>
              <a:cs typeface="Carlito"/>
            </a:endParaRPr>
          </a:p>
          <a:p>
            <a:pPr>
              <a:lnSpc>
                <a:spcPct val="100000"/>
              </a:lnSpc>
              <a:spcBef>
                <a:spcPts val="25"/>
              </a:spcBef>
            </a:pPr>
            <a:endParaRPr sz="1750">
              <a:latin typeface="Carlito"/>
              <a:cs typeface="Carlito"/>
            </a:endParaRPr>
          </a:p>
          <a:p>
            <a:pPr marL="12700" marR="28575">
              <a:lnSpc>
                <a:spcPct val="100000"/>
              </a:lnSpc>
            </a:pPr>
            <a:r>
              <a:rPr sz="1800" spc="-15" dirty="0">
                <a:latin typeface="Carlito"/>
                <a:cs typeface="Carlito"/>
              </a:rPr>
              <a:t>Prestare </a:t>
            </a:r>
            <a:r>
              <a:rPr sz="1800" spc="-5" dirty="0">
                <a:latin typeface="Carlito"/>
                <a:cs typeface="Carlito"/>
              </a:rPr>
              <a:t>la </a:t>
            </a:r>
            <a:r>
              <a:rPr sz="1800" b="1" spc="-5" dirty="0">
                <a:latin typeface="Carlito"/>
                <a:cs typeface="Carlito"/>
              </a:rPr>
              <a:t>massima </a:t>
            </a:r>
            <a:r>
              <a:rPr sz="1800" b="1" spc="-10" dirty="0">
                <a:latin typeface="Carlito"/>
                <a:cs typeface="Carlito"/>
              </a:rPr>
              <a:t>attenzione </a:t>
            </a:r>
            <a:r>
              <a:rPr sz="1800" b="1" dirty="0">
                <a:latin typeface="Carlito"/>
                <a:cs typeface="Carlito"/>
              </a:rPr>
              <a:t>al  </a:t>
            </a:r>
            <a:r>
              <a:rPr sz="1800" b="1" spc="-5" dirty="0">
                <a:latin typeface="Carlito"/>
                <a:cs typeface="Carlito"/>
              </a:rPr>
              <a:t>posizionamento </a:t>
            </a:r>
            <a:r>
              <a:rPr sz="1800" b="1" dirty="0">
                <a:latin typeface="Carlito"/>
                <a:cs typeface="Carlito"/>
              </a:rPr>
              <a:t>delle </a:t>
            </a:r>
            <a:r>
              <a:rPr sz="1800" b="1" spc="-5" dirty="0">
                <a:latin typeface="Carlito"/>
                <a:cs typeface="Carlito"/>
              </a:rPr>
              <a:t>mani</a:t>
            </a:r>
            <a:r>
              <a:rPr sz="1800" spc="-5" dirty="0">
                <a:latin typeface="Carlito"/>
                <a:cs typeface="Carlito"/>
              </a:rPr>
              <a:t>, in  </a:t>
            </a:r>
            <a:r>
              <a:rPr sz="1800" spc="-10" dirty="0">
                <a:latin typeface="Carlito"/>
                <a:cs typeface="Carlito"/>
              </a:rPr>
              <a:t>relazione </a:t>
            </a:r>
            <a:r>
              <a:rPr sz="1800" dirty="0">
                <a:latin typeface="Carlito"/>
                <a:cs typeface="Carlito"/>
              </a:rPr>
              <a:t>al </a:t>
            </a:r>
            <a:r>
              <a:rPr sz="1800" spc="-10" dirty="0">
                <a:latin typeface="Carlito"/>
                <a:cs typeface="Carlito"/>
              </a:rPr>
              <a:t>movimento </a:t>
            </a:r>
            <a:r>
              <a:rPr sz="1800" spc="-5" dirty="0">
                <a:latin typeface="Carlito"/>
                <a:cs typeface="Carlito"/>
              </a:rPr>
              <a:t>della</a:t>
            </a:r>
            <a:r>
              <a:rPr sz="1800" spc="60" dirty="0">
                <a:latin typeface="Carlito"/>
                <a:cs typeface="Carlito"/>
              </a:rPr>
              <a:t> </a:t>
            </a:r>
            <a:r>
              <a:rPr sz="1800" spc="-5" dirty="0">
                <a:latin typeface="Carlito"/>
                <a:cs typeface="Carlito"/>
              </a:rPr>
              <a:t>lama</a:t>
            </a:r>
            <a:endParaRPr sz="1800">
              <a:latin typeface="Carlito"/>
              <a:cs typeface="Carlito"/>
            </a:endParaRPr>
          </a:p>
          <a:p>
            <a:pPr>
              <a:lnSpc>
                <a:spcPct val="100000"/>
              </a:lnSpc>
              <a:spcBef>
                <a:spcPts val="25"/>
              </a:spcBef>
            </a:pPr>
            <a:endParaRPr sz="1750">
              <a:latin typeface="Carlito"/>
              <a:cs typeface="Carlito"/>
            </a:endParaRPr>
          </a:p>
          <a:p>
            <a:pPr marL="12700" marR="5080">
              <a:lnSpc>
                <a:spcPct val="100000"/>
              </a:lnSpc>
            </a:pPr>
            <a:r>
              <a:rPr sz="1800" spc="-15" dirty="0">
                <a:latin typeface="Carlito"/>
                <a:cs typeface="Carlito"/>
              </a:rPr>
              <a:t>Lavorare </a:t>
            </a:r>
            <a:r>
              <a:rPr sz="1800" b="1" spc="-5" dirty="0">
                <a:latin typeface="Carlito"/>
                <a:cs typeface="Carlito"/>
              </a:rPr>
              <a:t>dedicando</a:t>
            </a:r>
            <a:r>
              <a:rPr sz="1800" b="1" spc="-75" dirty="0">
                <a:latin typeface="Carlito"/>
                <a:cs typeface="Carlito"/>
              </a:rPr>
              <a:t> </a:t>
            </a:r>
            <a:r>
              <a:rPr sz="1800" b="1" spc="-15" dirty="0">
                <a:latin typeface="Carlito"/>
                <a:cs typeface="Carlito"/>
              </a:rPr>
              <a:t>all’operazione  </a:t>
            </a:r>
            <a:r>
              <a:rPr sz="1800" b="1" dirty="0">
                <a:latin typeface="Carlito"/>
                <a:cs typeface="Carlito"/>
              </a:rPr>
              <a:t>la </a:t>
            </a:r>
            <a:r>
              <a:rPr sz="1800" b="1" spc="-5" dirty="0">
                <a:latin typeface="Carlito"/>
                <a:cs typeface="Carlito"/>
              </a:rPr>
              <a:t>massima </a:t>
            </a:r>
            <a:r>
              <a:rPr sz="1800" b="1" spc="-10" dirty="0">
                <a:latin typeface="Carlito"/>
                <a:cs typeface="Carlito"/>
              </a:rPr>
              <a:t>attenzione, </a:t>
            </a:r>
            <a:r>
              <a:rPr sz="1800" spc="-10" dirty="0">
                <a:latin typeface="Carlito"/>
                <a:cs typeface="Carlito"/>
              </a:rPr>
              <a:t>evitando  </a:t>
            </a:r>
            <a:r>
              <a:rPr sz="1800" spc="-5" dirty="0">
                <a:latin typeface="Carlito"/>
                <a:cs typeface="Carlito"/>
              </a:rPr>
              <a:t>movimenti </a:t>
            </a:r>
            <a:r>
              <a:rPr sz="1800" dirty="0">
                <a:latin typeface="Carlito"/>
                <a:cs typeface="Carlito"/>
              </a:rPr>
              <a:t>o </a:t>
            </a:r>
            <a:r>
              <a:rPr sz="1800" spc="-10" dirty="0">
                <a:latin typeface="Carlito"/>
                <a:cs typeface="Carlito"/>
              </a:rPr>
              <a:t>posture </a:t>
            </a:r>
            <a:r>
              <a:rPr sz="1800" spc="-5" dirty="0">
                <a:latin typeface="Carlito"/>
                <a:cs typeface="Carlito"/>
              </a:rPr>
              <a:t>che possano  </a:t>
            </a:r>
            <a:r>
              <a:rPr sz="1800" spc="-10" dirty="0">
                <a:latin typeface="Carlito"/>
                <a:cs typeface="Carlito"/>
              </a:rPr>
              <a:t>pregiudicare </a:t>
            </a:r>
            <a:r>
              <a:rPr sz="1800" spc="-5" dirty="0">
                <a:latin typeface="Carlito"/>
                <a:cs typeface="Carlito"/>
              </a:rPr>
              <a:t>la</a:t>
            </a:r>
            <a:r>
              <a:rPr sz="1800" spc="30" dirty="0">
                <a:latin typeface="Carlito"/>
                <a:cs typeface="Carlito"/>
              </a:rPr>
              <a:t> </a:t>
            </a:r>
            <a:r>
              <a:rPr sz="1800" spc="-10" dirty="0">
                <a:latin typeface="Carlito"/>
                <a:cs typeface="Carlito"/>
              </a:rPr>
              <a:t>sicurezza</a:t>
            </a:r>
            <a:endParaRPr sz="1800">
              <a:latin typeface="Carlito"/>
              <a:cs typeface="Carlito"/>
            </a:endParaRPr>
          </a:p>
        </p:txBody>
      </p:sp>
      <p:sp>
        <p:nvSpPr>
          <p:cNvPr id="3" name="object 3"/>
          <p:cNvSpPr txBox="1">
            <a:spLocks noGrp="1"/>
          </p:cNvSpPr>
          <p:nvPr>
            <p:ph type="title"/>
          </p:nvPr>
        </p:nvSpPr>
        <p:spPr>
          <a:xfrm>
            <a:off x="1602739" y="1165351"/>
            <a:ext cx="4018915" cy="513715"/>
          </a:xfrm>
          <a:prstGeom prst="rect">
            <a:avLst/>
          </a:prstGeom>
        </p:spPr>
        <p:txBody>
          <a:bodyPr vert="horz" wrap="square" lIns="0" tIns="12700" rIns="0" bIns="0" rtlCol="0">
            <a:spAutoFit/>
          </a:bodyPr>
          <a:lstStyle/>
          <a:p>
            <a:pPr marL="12700">
              <a:lnSpc>
                <a:spcPct val="100000"/>
              </a:lnSpc>
              <a:spcBef>
                <a:spcPts val="100"/>
              </a:spcBef>
            </a:pPr>
            <a:r>
              <a:rPr sz="3200" b="0" spc="-10" dirty="0">
                <a:solidFill>
                  <a:srgbClr val="FF0000"/>
                </a:solidFill>
                <a:latin typeface="Carlito"/>
                <a:cs typeface="Carlito"/>
              </a:rPr>
              <a:t>COME </a:t>
            </a:r>
            <a:r>
              <a:rPr sz="3200" b="0" spc="-5" dirty="0">
                <a:solidFill>
                  <a:srgbClr val="FF0000"/>
                </a:solidFill>
                <a:latin typeface="Carlito"/>
                <a:cs typeface="Carlito"/>
              </a:rPr>
              <a:t>USARE IL</a:t>
            </a:r>
            <a:r>
              <a:rPr sz="3200" b="0" spc="-35" dirty="0">
                <a:solidFill>
                  <a:srgbClr val="FF0000"/>
                </a:solidFill>
                <a:latin typeface="Carlito"/>
                <a:cs typeface="Carlito"/>
              </a:rPr>
              <a:t> </a:t>
            </a:r>
            <a:r>
              <a:rPr sz="3200" dirty="0">
                <a:solidFill>
                  <a:srgbClr val="FF0000"/>
                </a:solidFill>
              </a:rPr>
              <a:t>CUTTER</a:t>
            </a:r>
            <a:endParaRPr sz="3200">
              <a:latin typeface="Carlito"/>
              <a:cs typeface="Carlito"/>
            </a:endParaRPr>
          </a:p>
        </p:txBody>
      </p:sp>
      <p:sp>
        <p:nvSpPr>
          <p:cNvPr id="4" name="object 4"/>
          <p:cNvSpPr/>
          <p:nvPr/>
        </p:nvSpPr>
        <p:spPr>
          <a:xfrm>
            <a:off x="4675632" y="2100072"/>
            <a:ext cx="4696967" cy="352348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5415" y="1243075"/>
            <a:ext cx="5868035" cy="513715"/>
          </a:xfrm>
          <a:prstGeom prst="rect">
            <a:avLst/>
          </a:prstGeom>
        </p:spPr>
        <p:txBody>
          <a:bodyPr vert="horz" wrap="square" lIns="0" tIns="12700" rIns="0" bIns="0" rtlCol="0">
            <a:spAutoFit/>
          </a:bodyPr>
          <a:lstStyle/>
          <a:p>
            <a:pPr marL="12700">
              <a:lnSpc>
                <a:spcPct val="100000"/>
              </a:lnSpc>
              <a:spcBef>
                <a:spcPts val="100"/>
              </a:spcBef>
            </a:pPr>
            <a:r>
              <a:rPr sz="3200" b="0" spc="-10" dirty="0">
                <a:solidFill>
                  <a:srgbClr val="FF0000"/>
                </a:solidFill>
                <a:latin typeface="Carlito"/>
                <a:cs typeface="Carlito"/>
              </a:rPr>
              <a:t>COME </a:t>
            </a:r>
            <a:r>
              <a:rPr sz="3200" b="0" spc="-5" dirty="0">
                <a:solidFill>
                  <a:srgbClr val="FF0000"/>
                </a:solidFill>
                <a:latin typeface="Carlito"/>
                <a:cs typeface="Carlito"/>
              </a:rPr>
              <a:t>USARE </a:t>
            </a:r>
            <a:r>
              <a:rPr sz="3200" spc="-5" dirty="0">
                <a:solidFill>
                  <a:srgbClr val="FF0000"/>
                </a:solidFill>
              </a:rPr>
              <a:t>UTENSILI</a:t>
            </a:r>
            <a:r>
              <a:rPr sz="3200" spc="-10" dirty="0">
                <a:solidFill>
                  <a:srgbClr val="FF0000"/>
                </a:solidFill>
              </a:rPr>
              <a:t> MECCANICI</a:t>
            </a:r>
            <a:endParaRPr sz="3200">
              <a:latin typeface="Carlito"/>
              <a:cs typeface="Carlito"/>
            </a:endParaRPr>
          </a:p>
        </p:txBody>
      </p:sp>
      <p:sp>
        <p:nvSpPr>
          <p:cNvPr id="3" name="object 3"/>
          <p:cNvSpPr txBox="1"/>
          <p:nvPr/>
        </p:nvSpPr>
        <p:spPr>
          <a:xfrm>
            <a:off x="915415" y="1733803"/>
            <a:ext cx="8396605" cy="5036820"/>
          </a:xfrm>
          <a:prstGeom prst="rect">
            <a:avLst/>
          </a:prstGeom>
        </p:spPr>
        <p:txBody>
          <a:bodyPr vert="horz" wrap="square" lIns="0" tIns="12065" rIns="0" bIns="0" rtlCol="0">
            <a:spAutoFit/>
          </a:bodyPr>
          <a:lstStyle/>
          <a:p>
            <a:pPr marL="12700">
              <a:lnSpc>
                <a:spcPct val="100000"/>
              </a:lnSpc>
              <a:spcBef>
                <a:spcPts val="95"/>
              </a:spcBef>
            </a:pPr>
            <a:r>
              <a:rPr sz="2800" b="1" spc="-10" dirty="0">
                <a:solidFill>
                  <a:srgbClr val="FF0000"/>
                </a:solidFill>
                <a:latin typeface="Carlito"/>
                <a:cs typeface="Carlito"/>
              </a:rPr>
              <a:t>(cacciaviti, martelli, </a:t>
            </a:r>
            <a:r>
              <a:rPr sz="2800" b="1" spc="-15" dirty="0">
                <a:solidFill>
                  <a:srgbClr val="FF0000"/>
                </a:solidFill>
                <a:latin typeface="Carlito"/>
                <a:cs typeface="Carlito"/>
              </a:rPr>
              <a:t>pinze, </a:t>
            </a:r>
            <a:r>
              <a:rPr sz="2800" b="1" spc="-10" dirty="0">
                <a:solidFill>
                  <a:srgbClr val="FF0000"/>
                </a:solidFill>
                <a:latin typeface="Carlito"/>
                <a:cs typeface="Carlito"/>
              </a:rPr>
              <a:t>chiavi inglesi, tenaglie,</a:t>
            </a:r>
            <a:r>
              <a:rPr sz="2800" b="1" spc="245" dirty="0">
                <a:solidFill>
                  <a:srgbClr val="FF0000"/>
                </a:solidFill>
                <a:latin typeface="Carlito"/>
                <a:cs typeface="Carlito"/>
              </a:rPr>
              <a:t> </a:t>
            </a:r>
            <a:r>
              <a:rPr sz="2800" b="1" spc="-10" dirty="0">
                <a:solidFill>
                  <a:srgbClr val="FF0000"/>
                </a:solidFill>
                <a:latin typeface="Carlito"/>
                <a:cs typeface="Carlito"/>
              </a:rPr>
              <a:t>forbici)</a:t>
            </a:r>
            <a:endParaRPr sz="2800">
              <a:latin typeface="Carlito"/>
              <a:cs typeface="Carlito"/>
            </a:endParaRPr>
          </a:p>
          <a:p>
            <a:pPr marL="12700">
              <a:lnSpc>
                <a:spcPct val="100000"/>
              </a:lnSpc>
              <a:spcBef>
                <a:spcPts val="1540"/>
              </a:spcBef>
            </a:pPr>
            <a:r>
              <a:rPr sz="1800" b="1" spc="-15" dirty="0">
                <a:solidFill>
                  <a:srgbClr val="FF0000"/>
                </a:solidFill>
                <a:latin typeface="Carlito"/>
                <a:cs typeface="Carlito"/>
              </a:rPr>
              <a:t>ATTENZIONE</a:t>
            </a:r>
            <a:r>
              <a:rPr sz="1800" spc="-15" dirty="0">
                <a:latin typeface="Carlito"/>
                <a:cs typeface="Carlito"/>
              </a:rPr>
              <a:t>:</a:t>
            </a:r>
            <a:endParaRPr sz="1800">
              <a:latin typeface="Carlito"/>
              <a:cs typeface="Carlito"/>
            </a:endParaRPr>
          </a:p>
          <a:p>
            <a:pPr>
              <a:lnSpc>
                <a:spcPct val="100000"/>
              </a:lnSpc>
              <a:spcBef>
                <a:spcPts val="20"/>
              </a:spcBef>
            </a:pPr>
            <a:endParaRPr sz="1750">
              <a:latin typeface="Carlito"/>
              <a:cs typeface="Carlito"/>
            </a:endParaRPr>
          </a:p>
          <a:p>
            <a:pPr marL="12700" marR="5718810">
              <a:lnSpc>
                <a:spcPct val="100000"/>
              </a:lnSpc>
              <a:spcBef>
                <a:spcPts val="5"/>
              </a:spcBef>
            </a:pPr>
            <a:r>
              <a:rPr sz="1800" spc="-10" dirty="0">
                <a:latin typeface="Carlito"/>
                <a:cs typeface="Carlito"/>
              </a:rPr>
              <a:t>Sincerarsi </a:t>
            </a:r>
            <a:r>
              <a:rPr sz="1800" dirty="0">
                <a:latin typeface="Carlito"/>
                <a:cs typeface="Carlito"/>
              </a:rPr>
              <a:t>del </a:t>
            </a:r>
            <a:r>
              <a:rPr sz="1800" b="1" dirty="0">
                <a:latin typeface="Carlito"/>
                <a:cs typeface="Carlito"/>
              </a:rPr>
              <a:t>buono </a:t>
            </a:r>
            <a:r>
              <a:rPr sz="1800" b="1" spc="-20" dirty="0">
                <a:latin typeface="Carlito"/>
                <a:cs typeface="Carlito"/>
              </a:rPr>
              <a:t>stato </a:t>
            </a:r>
            <a:r>
              <a:rPr sz="1800" b="1" dirty="0">
                <a:latin typeface="Carlito"/>
                <a:cs typeface="Carlito"/>
              </a:rPr>
              <a:t>di  </a:t>
            </a:r>
            <a:r>
              <a:rPr sz="1800" b="1" spc="-5" dirty="0">
                <a:latin typeface="Carlito"/>
                <a:cs typeface="Carlito"/>
              </a:rPr>
              <a:t>conservazione </a:t>
            </a:r>
            <a:r>
              <a:rPr sz="1800" b="1" dirty="0">
                <a:latin typeface="Carlito"/>
                <a:cs typeface="Carlito"/>
              </a:rPr>
              <a:t>ed</a:t>
            </a:r>
            <a:r>
              <a:rPr sz="1800" b="1" spc="-85" dirty="0">
                <a:latin typeface="Carlito"/>
                <a:cs typeface="Carlito"/>
              </a:rPr>
              <a:t> </a:t>
            </a:r>
            <a:r>
              <a:rPr sz="1800" b="1" spc="-5" dirty="0">
                <a:latin typeface="Carlito"/>
                <a:cs typeface="Carlito"/>
              </a:rPr>
              <a:t>efficienza</a:t>
            </a:r>
            <a:endParaRPr sz="1800">
              <a:latin typeface="Carlito"/>
              <a:cs typeface="Carlito"/>
            </a:endParaRPr>
          </a:p>
          <a:p>
            <a:pPr>
              <a:lnSpc>
                <a:spcPct val="100000"/>
              </a:lnSpc>
              <a:spcBef>
                <a:spcPts val="20"/>
              </a:spcBef>
            </a:pPr>
            <a:endParaRPr sz="1750">
              <a:latin typeface="Carlito"/>
              <a:cs typeface="Carlito"/>
            </a:endParaRPr>
          </a:p>
          <a:p>
            <a:pPr marL="12700" marR="5220970">
              <a:lnSpc>
                <a:spcPct val="100000"/>
              </a:lnSpc>
            </a:pPr>
            <a:r>
              <a:rPr sz="1800" b="1" spc="-10" dirty="0">
                <a:latin typeface="Carlito"/>
                <a:cs typeface="Carlito"/>
              </a:rPr>
              <a:t>Utilizzare </a:t>
            </a:r>
            <a:r>
              <a:rPr sz="1800" spc="-5" dirty="0">
                <a:latin typeface="Carlito"/>
                <a:cs typeface="Carlito"/>
              </a:rPr>
              <a:t>gli </a:t>
            </a:r>
            <a:r>
              <a:rPr sz="1800" spc="-10" dirty="0">
                <a:latin typeface="Carlito"/>
                <a:cs typeface="Carlito"/>
              </a:rPr>
              <a:t>utensili </a:t>
            </a:r>
            <a:r>
              <a:rPr sz="1800" b="1" dirty="0">
                <a:latin typeface="Carlito"/>
                <a:cs typeface="Carlito"/>
              </a:rPr>
              <a:t>in modo  </a:t>
            </a:r>
            <a:r>
              <a:rPr sz="1800" b="1" spc="-5" dirty="0">
                <a:latin typeface="Carlito"/>
                <a:cs typeface="Carlito"/>
              </a:rPr>
              <a:t>proprio </a:t>
            </a:r>
            <a:r>
              <a:rPr sz="1800" dirty="0">
                <a:latin typeface="Carlito"/>
                <a:cs typeface="Carlito"/>
              </a:rPr>
              <a:t>e </a:t>
            </a:r>
            <a:r>
              <a:rPr sz="1800" spc="-5" dirty="0">
                <a:latin typeface="Carlito"/>
                <a:cs typeface="Carlito"/>
              </a:rPr>
              <a:t>solo </a:t>
            </a:r>
            <a:r>
              <a:rPr sz="1800" dirty="0">
                <a:latin typeface="Carlito"/>
                <a:cs typeface="Carlito"/>
              </a:rPr>
              <a:t>per </a:t>
            </a:r>
            <a:r>
              <a:rPr sz="1800" spc="-5" dirty="0">
                <a:latin typeface="Carlito"/>
                <a:cs typeface="Carlito"/>
              </a:rPr>
              <a:t>gli scopi </a:t>
            </a:r>
            <a:r>
              <a:rPr sz="1800" dirty="0">
                <a:latin typeface="Carlito"/>
                <a:cs typeface="Carlito"/>
              </a:rPr>
              <a:t>per </a:t>
            </a:r>
            <a:r>
              <a:rPr sz="1800" spc="-5" dirty="0">
                <a:latin typeface="Carlito"/>
                <a:cs typeface="Carlito"/>
              </a:rPr>
              <a:t>cui  sono </a:t>
            </a:r>
            <a:r>
              <a:rPr sz="1800" spc="-15" dirty="0">
                <a:latin typeface="Carlito"/>
                <a:cs typeface="Carlito"/>
              </a:rPr>
              <a:t>stati progettati</a:t>
            </a:r>
            <a:endParaRPr sz="1800">
              <a:latin typeface="Carlito"/>
              <a:cs typeface="Carlito"/>
            </a:endParaRPr>
          </a:p>
          <a:p>
            <a:pPr>
              <a:lnSpc>
                <a:spcPct val="100000"/>
              </a:lnSpc>
              <a:spcBef>
                <a:spcPts val="25"/>
              </a:spcBef>
            </a:pPr>
            <a:endParaRPr sz="1750">
              <a:latin typeface="Carlito"/>
              <a:cs typeface="Carlito"/>
            </a:endParaRPr>
          </a:p>
          <a:p>
            <a:pPr marL="12700" marR="5967730">
              <a:lnSpc>
                <a:spcPct val="100000"/>
              </a:lnSpc>
            </a:pPr>
            <a:r>
              <a:rPr sz="1800" b="1" spc="-5" dirty="0">
                <a:latin typeface="Carlito"/>
                <a:cs typeface="Carlito"/>
              </a:rPr>
              <a:t>Indossare guanti </a:t>
            </a:r>
            <a:r>
              <a:rPr sz="1800" dirty="0">
                <a:latin typeface="Carlito"/>
                <a:cs typeface="Carlito"/>
              </a:rPr>
              <a:t>ed  </a:t>
            </a:r>
            <a:r>
              <a:rPr sz="1800" spc="-10" dirty="0">
                <a:latin typeface="Carlito"/>
                <a:cs typeface="Carlito"/>
              </a:rPr>
              <a:t>eventualmente </a:t>
            </a:r>
            <a:r>
              <a:rPr sz="1800" b="1" dirty="0">
                <a:latin typeface="Carlito"/>
                <a:cs typeface="Carlito"/>
              </a:rPr>
              <a:t>occhiali</a:t>
            </a:r>
            <a:r>
              <a:rPr sz="1800" b="1" spc="-70" dirty="0">
                <a:latin typeface="Carlito"/>
                <a:cs typeface="Carlito"/>
              </a:rPr>
              <a:t> </a:t>
            </a:r>
            <a:r>
              <a:rPr sz="1800" b="1" dirty="0">
                <a:latin typeface="Carlito"/>
                <a:cs typeface="Carlito"/>
              </a:rPr>
              <a:t>di  </a:t>
            </a:r>
            <a:r>
              <a:rPr sz="1800" b="1" spc="-10" dirty="0">
                <a:latin typeface="Carlito"/>
                <a:cs typeface="Carlito"/>
              </a:rPr>
              <a:t>protezione</a:t>
            </a:r>
            <a:endParaRPr sz="1800">
              <a:latin typeface="Carlito"/>
              <a:cs typeface="Carlito"/>
            </a:endParaRPr>
          </a:p>
          <a:p>
            <a:pPr>
              <a:lnSpc>
                <a:spcPct val="100000"/>
              </a:lnSpc>
              <a:spcBef>
                <a:spcPts val="25"/>
              </a:spcBef>
            </a:pPr>
            <a:endParaRPr sz="1750">
              <a:latin typeface="Carlito"/>
              <a:cs typeface="Carlito"/>
            </a:endParaRPr>
          </a:p>
          <a:p>
            <a:pPr marL="12700" marR="5295265">
              <a:lnSpc>
                <a:spcPct val="100000"/>
              </a:lnSpc>
            </a:pPr>
            <a:r>
              <a:rPr sz="1800" spc="-5" dirty="0">
                <a:latin typeface="Carlito"/>
                <a:cs typeface="Carlito"/>
              </a:rPr>
              <a:t>Non </a:t>
            </a:r>
            <a:r>
              <a:rPr sz="1800" spc="-10" dirty="0">
                <a:latin typeface="Carlito"/>
                <a:cs typeface="Carlito"/>
              </a:rPr>
              <a:t>lasciare </a:t>
            </a:r>
            <a:r>
              <a:rPr sz="1800" spc="-5" dirty="0">
                <a:latin typeface="Carlito"/>
                <a:cs typeface="Carlito"/>
              </a:rPr>
              <a:t>le </a:t>
            </a:r>
            <a:r>
              <a:rPr sz="1800" spc="-15" dirty="0">
                <a:latin typeface="Carlito"/>
                <a:cs typeface="Carlito"/>
              </a:rPr>
              <a:t>attrezzature  </a:t>
            </a:r>
            <a:r>
              <a:rPr sz="1800" spc="-10" dirty="0">
                <a:latin typeface="Carlito"/>
                <a:cs typeface="Carlito"/>
              </a:rPr>
              <a:t>incustodite </a:t>
            </a:r>
            <a:r>
              <a:rPr sz="1800" dirty="0">
                <a:latin typeface="Carlito"/>
                <a:cs typeface="Carlito"/>
              </a:rPr>
              <a:t>e </a:t>
            </a:r>
            <a:r>
              <a:rPr sz="1800" spc="-5" dirty="0">
                <a:latin typeface="Carlito"/>
                <a:cs typeface="Carlito"/>
              </a:rPr>
              <a:t>riporle </a:t>
            </a:r>
            <a:r>
              <a:rPr sz="1800" dirty="0">
                <a:latin typeface="Carlito"/>
                <a:cs typeface="Carlito"/>
              </a:rPr>
              <a:t>al </a:t>
            </a:r>
            <a:r>
              <a:rPr sz="1800" spc="-15" dirty="0">
                <a:latin typeface="Carlito"/>
                <a:cs typeface="Carlito"/>
              </a:rPr>
              <a:t>loro </a:t>
            </a:r>
            <a:r>
              <a:rPr sz="1800" spc="-10" dirty="0">
                <a:latin typeface="Carlito"/>
                <a:cs typeface="Carlito"/>
              </a:rPr>
              <a:t>posto  </a:t>
            </a:r>
            <a:r>
              <a:rPr sz="1800" spc="-5" dirty="0">
                <a:latin typeface="Carlito"/>
                <a:cs typeface="Carlito"/>
              </a:rPr>
              <a:t>dopo</a:t>
            </a:r>
            <a:r>
              <a:rPr sz="1800" spc="5" dirty="0">
                <a:latin typeface="Carlito"/>
                <a:cs typeface="Carlito"/>
              </a:rPr>
              <a:t> </a:t>
            </a:r>
            <a:r>
              <a:rPr sz="1800" spc="-15" dirty="0">
                <a:latin typeface="Carlito"/>
                <a:cs typeface="Carlito"/>
              </a:rPr>
              <a:t>l’utilizzo</a:t>
            </a:r>
            <a:endParaRPr sz="1800">
              <a:latin typeface="Carlito"/>
              <a:cs typeface="Carlito"/>
            </a:endParaRPr>
          </a:p>
        </p:txBody>
      </p:sp>
      <p:sp>
        <p:nvSpPr>
          <p:cNvPr id="4" name="object 4"/>
          <p:cNvSpPr/>
          <p:nvPr/>
        </p:nvSpPr>
        <p:spPr>
          <a:xfrm>
            <a:off x="4118776" y="3009303"/>
            <a:ext cx="5392507" cy="342197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87908" y="3677411"/>
            <a:ext cx="5847588" cy="3529583"/>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171447" y="478292"/>
            <a:ext cx="8209915" cy="3861435"/>
          </a:xfrm>
          <a:prstGeom prst="rect">
            <a:avLst/>
          </a:prstGeom>
        </p:spPr>
        <p:txBody>
          <a:bodyPr vert="horz" wrap="square" lIns="0" tIns="44450" rIns="0" bIns="0" rtlCol="0">
            <a:spAutoFit/>
          </a:bodyPr>
          <a:lstStyle/>
          <a:p>
            <a:pPr marL="12700">
              <a:lnSpc>
                <a:spcPct val="100000"/>
              </a:lnSpc>
              <a:spcBef>
                <a:spcPts val="350"/>
              </a:spcBef>
            </a:pPr>
            <a:r>
              <a:rPr sz="3200" b="0" spc="-5" dirty="0">
                <a:solidFill>
                  <a:srgbClr val="FF0000"/>
                </a:solidFill>
                <a:latin typeface="Carlito"/>
                <a:cs typeface="Carlito"/>
              </a:rPr>
              <a:t>RISCHI </a:t>
            </a:r>
            <a:r>
              <a:rPr sz="3200" spc="-70" dirty="0">
                <a:solidFill>
                  <a:srgbClr val="FF0000"/>
                </a:solidFill>
              </a:rPr>
              <a:t>ATTIVITA’ </a:t>
            </a:r>
            <a:r>
              <a:rPr sz="3200" spc="-5" dirty="0">
                <a:solidFill>
                  <a:srgbClr val="FF0000"/>
                </a:solidFill>
              </a:rPr>
              <a:t>DI</a:t>
            </a:r>
            <a:r>
              <a:rPr sz="3200" spc="80" dirty="0">
                <a:solidFill>
                  <a:srgbClr val="FF0000"/>
                </a:solidFill>
              </a:rPr>
              <a:t> </a:t>
            </a:r>
            <a:r>
              <a:rPr sz="3200" spc="-25" dirty="0">
                <a:solidFill>
                  <a:srgbClr val="FF0000"/>
                </a:solidFill>
              </a:rPr>
              <a:t>VERNICIATURA</a:t>
            </a:r>
            <a:endParaRPr sz="3200">
              <a:latin typeface="Carlito"/>
              <a:cs typeface="Carlito"/>
            </a:endParaRPr>
          </a:p>
          <a:p>
            <a:pPr marL="12700" marR="5080">
              <a:lnSpc>
                <a:spcPct val="100000"/>
              </a:lnSpc>
              <a:spcBef>
                <a:spcPts val="190"/>
              </a:spcBef>
            </a:pPr>
            <a:r>
              <a:rPr sz="2400" b="0" spc="-5" dirty="0">
                <a:latin typeface="Carlito"/>
                <a:cs typeface="Carlito"/>
              </a:rPr>
              <a:t>In </a:t>
            </a:r>
            <a:r>
              <a:rPr sz="2400" b="0" spc="-10" dirty="0">
                <a:latin typeface="Carlito"/>
                <a:cs typeface="Carlito"/>
              </a:rPr>
              <a:t>particolare </a:t>
            </a:r>
            <a:r>
              <a:rPr sz="2400" b="0" spc="-30" dirty="0">
                <a:latin typeface="Carlito"/>
                <a:cs typeface="Carlito"/>
              </a:rPr>
              <a:t>“durante </a:t>
            </a:r>
            <a:r>
              <a:rPr sz="2400" b="0" spc="-10" dirty="0">
                <a:latin typeface="Carlito"/>
                <a:cs typeface="Carlito"/>
              </a:rPr>
              <a:t>l’</a:t>
            </a:r>
            <a:r>
              <a:rPr sz="2400" spc="-10" dirty="0"/>
              <a:t>attività </a:t>
            </a:r>
            <a:r>
              <a:rPr sz="2400" spc="-5" dirty="0"/>
              <a:t>di </a:t>
            </a:r>
            <a:r>
              <a:rPr sz="2400" spc="-10" dirty="0"/>
              <a:t>verniciatura</a:t>
            </a:r>
            <a:r>
              <a:rPr sz="2400" b="0" spc="-10" dirty="0">
                <a:latin typeface="Carlito"/>
                <a:cs typeface="Carlito"/>
              </a:rPr>
              <a:t>, </a:t>
            </a:r>
            <a:r>
              <a:rPr sz="2400" b="0" dirty="0">
                <a:latin typeface="Carlito"/>
                <a:cs typeface="Carlito"/>
              </a:rPr>
              <a:t>nelle </a:t>
            </a:r>
            <a:r>
              <a:rPr sz="2400" b="0" spc="-15" dirty="0">
                <a:latin typeface="Carlito"/>
                <a:cs typeface="Carlito"/>
              </a:rPr>
              <a:t>fasi </a:t>
            </a:r>
            <a:r>
              <a:rPr sz="2400" b="0" spc="-5" dirty="0">
                <a:latin typeface="Carlito"/>
                <a:cs typeface="Carlito"/>
              </a:rPr>
              <a:t>di  </a:t>
            </a:r>
            <a:r>
              <a:rPr sz="2400" b="0" spc="-10" dirty="0">
                <a:latin typeface="Carlito"/>
                <a:cs typeface="Carlito"/>
              </a:rPr>
              <a:t>produzione </a:t>
            </a:r>
            <a:r>
              <a:rPr sz="2400" b="0" spc="-5" dirty="0">
                <a:latin typeface="Carlito"/>
                <a:cs typeface="Carlito"/>
              </a:rPr>
              <a:t>di </a:t>
            </a:r>
            <a:r>
              <a:rPr sz="2400" b="0" spc="-15" dirty="0">
                <a:latin typeface="Carlito"/>
                <a:cs typeface="Carlito"/>
              </a:rPr>
              <a:t>prodotti </a:t>
            </a:r>
            <a:r>
              <a:rPr sz="2400" b="0" spc="-5" dirty="0">
                <a:latin typeface="Carlito"/>
                <a:cs typeface="Carlito"/>
              </a:rPr>
              <a:t>verniciati, si può </a:t>
            </a:r>
            <a:r>
              <a:rPr sz="2400" b="0" spc="-15" dirty="0">
                <a:latin typeface="Carlito"/>
                <a:cs typeface="Carlito"/>
              </a:rPr>
              <a:t>venire </a:t>
            </a:r>
            <a:r>
              <a:rPr sz="2400" b="0" dirty="0">
                <a:latin typeface="Carlito"/>
                <a:cs typeface="Carlito"/>
              </a:rPr>
              <a:t>in </a:t>
            </a:r>
            <a:r>
              <a:rPr sz="2400" b="0" spc="-25" dirty="0">
                <a:latin typeface="Carlito"/>
                <a:cs typeface="Carlito"/>
              </a:rPr>
              <a:t>contatto </a:t>
            </a:r>
            <a:r>
              <a:rPr sz="2400" b="0" spc="-10" dirty="0">
                <a:latin typeface="Carlito"/>
                <a:cs typeface="Carlito"/>
              </a:rPr>
              <a:t>con  agenti </a:t>
            </a:r>
            <a:r>
              <a:rPr sz="2400" b="0" dirty="0">
                <a:latin typeface="Carlito"/>
                <a:cs typeface="Carlito"/>
              </a:rPr>
              <a:t>chimici che </a:t>
            </a:r>
            <a:r>
              <a:rPr sz="2400" b="0" spc="-10" dirty="0">
                <a:latin typeface="Carlito"/>
                <a:cs typeface="Carlito"/>
              </a:rPr>
              <a:t>trasportano </a:t>
            </a:r>
            <a:r>
              <a:rPr sz="2400" b="0" dirty="0">
                <a:latin typeface="Carlito"/>
                <a:cs typeface="Carlito"/>
              </a:rPr>
              <a:t>e </a:t>
            </a:r>
            <a:r>
              <a:rPr sz="2400" b="0" spc="-5" dirty="0">
                <a:latin typeface="Carlito"/>
                <a:cs typeface="Carlito"/>
              </a:rPr>
              <a:t>manipolano (ingredienti, diluenti,  vernici, </a:t>
            </a:r>
            <a:r>
              <a:rPr sz="2400" b="0" spc="-10" dirty="0">
                <a:latin typeface="Carlito"/>
                <a:cs typeface="Carlito"/>
              </a:rPr>
              <a:t>tinte), </a:t>
            </a:r>
            <a:r>
              <a:rPr sz="2400" b="0" dirty="0">
                <a:latin typeface="Carlito"/>
                <a:cs typeface="Carlito"/>
              </a:rPr>
              <a:t>o </a:t>
            </a:r>
            <a:r>
              <a:rPr sz="2400" b="0" spc="-5" dirty="0">
                <a:latin typeface="Carlito"/>
                <a:cs typeface="Carlito"/>
              </a:rPr>
              <a:t>si </a:t>
            </a:r>
            <a:r>
              <a:rPr sz="2400" b="0" spc="-10" dirty="0">
                <a:latin typeface="Carlito"/>
                <a:cs typeface="Carlito"/>
              </a:rPr>
              <a:t>liberano </a:t>
            </a:r>
            <a:r>
              <a:rPr sz="2400" b="0" spc="-20" dirty="0">
                <a:latin typeface="Carlito"/>
                <a:cs typeface="Carlito"/>
              </a:rPr>
              <a:t>durante </a:t>
            </a:r>
            <a:r>
              <a:rPr sz="2400" b="0" dirty="0">
                <a:latin typeface="Carlito"/>
                <a:cs typeface="Carlito"/>
              </a:rPr>
              <a:t>la </a:t>
            </a:r>
            <a:r>
              <a:rPr sz="2400" b="0" spc="-15" dirty="0">
                <a:latin typeface="Carlito"/>
                <a:cs typeface="Carlito"/>
              </a:rPr>
              <a:t>lavorazione </a:t>
            </a:r>
            <a:r>
              <a:rPr sz="2400" b="0" spc="-5" dirty="0">
                <a:latin typeface="Carlito"/>
                <a:cs typeface="Carlito"/>
              </a:rPr>
              <a:t>.In </a:t>
            </a:r>
            <a:r>
              <a:rPr sz="2400" b="0" spc="-10" dirty="0">
                <a:latin typeface="Carlito"/>
                <a:cs typeface="Carlito"/>
              </a:rPr>
              <a:t>particolare,  </a:t>
            </a:r>
            <a:r>
              <a:rPr sz="2400" b="0" spc="-20" dirty="0">
                <a:latin typeface="Carlito"/>
                <a:cs typeface="Carlito"/>
              </a:rPr>
              <a:t>durante </a:t>
            </a:r>
            <a:r>
              <a:rPr sz="2400" b="0" dirty="0">
                <a:latin typeface="Carlito"/>
                <a:cs typeface="Carlito"/>
              </a:rPr>
              <a:t>le </a:t>
            </a:r>
            <a:r>
              <a:rPr sz="2400" b="0" spc="-15" dirty="0">
                <a:latin typeface="Carlito"/>
                <a:cs typeface="Carlito"/>
              </a:rPr>
              <a:t>attività </a:t>
            </a:r>
            <a:r>
              <a:rPr sz="2400" b="0" spc="-5" dirty="0">
                <a:latin typeface="Carlito"/>
                <a:cs typeface="Carlito"/>
              </a:rPr>
              <a:t>di applicazione </a:t>
            </a:r>
            <a:r>
              <a:rPr sz="2400" b="0" spc="-10" dirty="0">
                <a:latin typeface="Carlito"/>
                <a:cs typeface="Carlito"/>
              </a:rPr>
              <a:t>con </a:t>
            </a:r>
            <a:r>
              <a:rPr sz="2400" b="0" spc="-5" dirty="0">
                <a:latin typeface="Carlito"/>
                <a:cs typeface="Carlito"/>
              </a:rPr>
              <a:t>tecniche </a:t>
            </a:r>
            <a:r>
              <a:rPr sz="2400" b="0" dirty="0">
                <a:latin typeface="Carlito"/>
                <a:cs typeface="Carlito"/>
              </a:rPr>
              <a:t>a </a:t>
            </a:r>
            <a:r>
              <a:rPr sz="2400" b="0" spc="-10" dirty="0">
                <a:latin typeface="Carlito"/>
                <a:cs typeface="Carlito"/>
              </a:rPr>
              <a:t>spruzzo </a:t>
            </a:r>
            <a:r>
              <a:rPr sz="2400" b="0" spc="-5" dirty="0">
                <a:latin typeface="Carlito"/>
                <a:cs typeface="Carlito"/>
              </a:rPr>
              <a:t>si  </a:t>
            </a:r>
            <a:r>
              <a:rPr sz="2400" b="0" spc="-10" dirty="0">
                <a:latin typeface="Carlito"/>
                <a:cs typeface="Carlito"/>
              </a:rPr>
              <a:t>disperdono </a:t>
            </a:r>
            <a:r>
              <a:rPr sz="2400" b="0" dirty="0">
                <a:latin typeface="Carlito"/>
                <a:cs typeface="Carlito"/>
              </a:rPr>
              <a:t>particelle </a:t>
            </a:r>
            <a:r>
              <a:rPr sz="2400" b="0" spc="-5" dirty="0">
                <a:latin typeface="Carlito"/>
                <a:cs typeface="Carlito"/>
              </a:rPr>
              <a:t>di </a:t>
            </a:r>
            <a:r>
              <a:rPr sz="2400" b="0" spc="-20" dirty="0">
                <a:latin typeface="Carlito"/>
                <a:cs typeface="Carlito"/>
              </a:rPr>
              <a:t>prodotto </a:t>
            </a:r>
            <a:r>
              <a:rPr sz="2400" b="0" dirty="0">
                <a:latin typeface="Carlito"/>
                <a:cs typeface="Carlito"/>
              </a:rPr>
              <a:t>in </a:t>
            </a:r>
            <a:r>
              <a:rPr sz="2400" b="0" spc="-10" dirty="0">
                <a:latin typeface="Carlito"/>
                <a:cs typeface="Carlito"/>
              </a:rPr>
              <a:t>quantità rilevanti (diametro  </a:t>
            </a:r>
            <a:r>
              <a:rPr sz="2400" b="0" dirty="0">
                <a:latin typeface="Carlito"/>
                <a:cs typeface="Carlito"/>
              </a:rPr>
              <a:t>medio </a:t>
            </a:r>
            <a:r>
              <a:rPr sz="2400" b="0" spc="-5" dirty="0">
                <a:latin typeface="Carlito"/>
                <a:cs typeface="Carlito"/>
              </a:rPr>
              <a:t>variabile </a:t>
            </a:r>
            <a:r>
              <a:rPr sz="2400" b="0" dirty="0">
                <a:latin typeface="Carlito"/>
                <a:cs typeface="Carlito"/>
              </a:rPr>
              <a:t>in </a:t>
            </a:r>
            <a:r>
              <a:rPr sz="2400" b="0" spc="-5" dirty="0">
                <a:latin typeface="Carlito"/>
                <a:cs typeface="Carlito"/>
              </a:rPr>
              <a:t>funzione </a:t>
            </a:r>
            <a:r>
              <a:rPr sz="2400" b="0" dirty="0">
                <a:latin typeface="Carlito"/>
                <a:cs typeface="Carlito"/>
              </a:rPr>
              <a:t>della </a:t>
            </a:r>
            <a:r>
              <a:rPr sz="2400" b="0" spc="-10" dirty="0">
                <a:latin typeface="Carlito"/>
                <a:cs typeface="Carlito"/>
              </a:rPr>
              <a:t>tecnica impiegata), mentre </a:t>
            </a:r>
            <a:r>
              <a:rPr sz="2400" b="0" dirty="0">
                <a:latin typeface="Carlito"/>
                <a:cs typeface="Carlito"/>
              </a:rPr>
              <a:t>le </a:t>
            </a:r>
            <a:r>
              <a:rPr sz="2400" b="0" spc="-15" dirty="0">
                <a:latin typeface="Carlito"/>
                <a:cs typeface="Carlito"/>
              </a:rPr>
              <a:t>fasi  </a:t>
            </a:r>
            <a:r>
              <a:rPr sz="2400" b="0" spc="-5" dirty="0">
                <a:latin typeface="Carlito"/>
                <a:cs typeface="Carlito"/>
              </a:rPr>
              <a:t>di </a:t>
            </a:r>
            <a:r>
              <a:rPr sz="2400" b="0" spc="-15" dirty="0">
                <a:latin typeface="Carlito"/>
                <a:cs typeface="Carlito"/>
              </a:rPr>
              <a:t>asciugatura </a:t>
            </a:r>
            <a:r>
              <a:rPr sz="2400" b="0" spc="-10" dirty="0">
                <a:latin typeface="Carlito"/>
                <a:cs typeface="Carlito"/>
              </a:rPr>
              <a:t>diventano </a:t>
            </a:r>
            <a:r>
              <a:rPr sz="2400" b="0" spc="-5" dirty="0">
                <a:latin typeface="Carlito"/>
                <a:cs typeface="Carlito"/>
              </a:rPr>
              <a:t>di </a:t>
            </a:r>
            <a:r>
              <a:rPr sz="2400" b="0" spc="-10" dirty="0">
                <a:latin typeface="Carlito"/>
                <a:cs typeface="Carlito"/>
              </a:rPr>
              <a:t>particolare interesse </a:t>
            </a:r>
            <a:r>
              <a:rPr sz="2400" b="0" spc="5" dirty="0">
                <a:latin typeface="Carlito"/>
                <a:cs typeface="Carlito"/>
              </a:rPr>
              <a:t>in </a:t>
            </a:r>
            <a:r>
              <a:rPr sz="2400" b="0" spc="-10" dirty="0">
                <a:latin typeface="Carlito"/>
                <a:cs typeface="Carlito"/>
              </a:rPr>
              <a:t>presenza </a:t>
            </a:r>
            <a:r>
              <a:rPr sz="2400" b="0" spc="-5" dirty="0">
                <a:latin typeface="Carlito"/>
                <a:cs typeface="Carlito"/>
              </a:rPr>
              <a:t>di  </a:t>
            </a:r>
            <a:r>
              <a:rPr sz="2400" b="0" spc="-10" dirty="0">
                <a:latin typeface="Carlito"/>
                <a:cs typeface="Carlito"/>
              </a:rPr>
              <a:t>solventi </a:t>
            </a:r>
            <a:r>
              <a:rPr sz="2400" b="0" dirty="0">
                <a:latin typeface="Carlito"/>
                <a:cs typeface="Carlito"/>
              </a:rPr>
              <a:t>e </a:t>
            </a:r>
            <a:r>
              <a:rPr sz="2400" b="0" spc="-5" dirty="0">
                <a:latin typeface="Carlito"/>
                <a:cs typeface="Carlito"/>
              </a:rPr>
              <a:t>diluenti.</a:t>
            </a:r>
            <a:endParaRPr sz="2400">
              <a:latin typeface="Carlito"/>
              <a:cs typeface="Carli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30655" y="2683254"/>
            <a:ext cx="6003290" cy="3042920"/>
          </a:xfrm>
          <a:prstGeom prst="rect">
            <a:avLst/>
          </a:prstGeom>
        </p:spPr>
        <p:txBody>
          <a:bodyPr vert="horz" wrap="square" lIns="0" tIns="12700" rIns="0" bIns="0" rtlCol="0">
            <a:spAutoFit/>
          </a:bodyPr>
          <a:lstStyle/>
          <a:p>
            <a:pPr marL="12700">
              <a:lnSpc>
                <a:spcPct val="100000"/>
              </a:lnSpc>
              <a:spcBef>
                <a:spcPts val="100"/>
              </a:spcBef>
            </a:pPr>
            <a:r>
              <a:rPr sz="1800" b="1" spc="-15" dirty="0">
                <a:solidFill>
                  <a:srgbClr val="FF0000"/>
                </a:solidFill>
                <a:latin typeface="Carlito"/>
                <a:cs typeface="Carlito"/>
              </a:rPr>
              <a:t>ATTENZIONE</a:t>
            </a:r>
            <a:r>
              <a:rPr sz="1800" spc="-15" dirty="0">
                <a:latin typeface="Carlito"/>
                <a:cs typeface="Carlito"/>
              </a:rPr>
              <a:t>:</a:t>
            </a:r>
            <a:endParaRPr sz="1800">
              <a:latin typeface="Carlito"/>
              <a:cs typeface="Carlito"/>
            </a:endParaRPr>
          </a:p>
          <a:p>
            <a:pPr>
              <a:lnSpc>
                <a:spcPct val="100000"/>
              </a:lnSpc>
              <a:spcBef>
                <a:spcPts val="20"/>
              </a:spcBef>
            </a:pPr>
            <a:endParaRPr sz="1750">
              <a:latin typeface="Carlito"/>
              <a:cs typeface="Carlito"/>
            </a:endParaRPr>
          </a:p>
          <a:p>
            <a:pPr marL="12700" marR="166370">
              <a:lnSpc>
                <a:spcPct val="100000"/>
              </a:lnSpc>
            </a:pPr>
            <a:r>
              <a:rPr sz="1800" spc="-10" dirty="0">
                <a:latin typeface="Carlito"/>
                <a:cs typeface="Carlito"/>
              </a:rPr>
              <a:t>Sincerarsi </a:t>
            </a:r>
            <a:r>
              <a:rPr sz="1800" dirty="0">
                <a:latin typeface="Carlito"/>
                <a:cs typeface="Carlito"/>
              </a:rPr>
              <a:t>del </a:t>
            </a:r>
            <a:r>
              <a:rPr sz="1800" b="1" dirty="0">
                <a:latin typeface="Carlito"/>
                <a:cs typeface="Carlito"/>
              </a:rPr>
              <a:t>buono </a:t>
            </a:r>
            <a:r>
              <a:rPr sz="1800" b="1" spc="-20" dirty="0">
                <a:latin typeface="Carlito"/>
                <a:cs typeface="Carlito"/>
              </a:rPr>
              <a:t>stato </a:t>
            </a:r>
            <a:r>
              <a:rPr sz="1800" b="1" dirty="0">
                <a:latin typeface="Carlito"/>
                <a:cs typeface="Carlito"/>
              </a:rPr>
              <a:t>di </a:t>
            </a:r>
            <a:r>
              <a:rPr sz="1800" b="1" spc="-10" dirty="0">
                <a:latin typeface="Carlito"/>
                <a:cs typeface="Carlito"/>
              </a:rPr>
              <a:t>conservazione </a:t>
            </a:r>
            <a:r>
              <a:rPr sz="1800" b="1" dirty="0">
                <a:latin typeface="Carlito"/>
                <a:cs typeface="Carlito"/>
              </a:rPr>
              <a:t>ed </a:t>
            </a:r>
            <a:r>
              <a:rPr sz="1800" b="1" spc="-10" dirty="0">
                <a:latin typeface="Carlito"/>
                <a:cs typeface="Carlito"/>
              </a:rPr>
              <a:t>efficienza </a:t>
            </a:r>
            <a:r>
              <a:rPr sz="1800" b="1" dirty="0">
                <a:latin typeface="Carlito"/>
                <a:cs typeface="Carlito"/>
              </a:rPr>
              <a:t>delle  </a:t>
            </a:r>
            <a:r>
              <a:rPr sz="1800" b="1" spc="-10" dirty="0">
                <a:latin typeface="Carlito"/>
                <a:cs typeface="Carlito"/>
              </a:rPr>
              <a:t>bombolette</a:t>
            </a:r>
            <a:r>
              <a:rPr sz="1800" b="1" spc="-35" dirty="0">
                <a:latin typeface="Carlito"/>
                <a:cs typeface="Carlito"/>
              </a:rPr>
              <a:t> </a:t>
            </a:r>
            <a:r>
              <a:rPr sz="1800" b="1" spc="-20" dirty="0">
                <a:latin typeface="Carlito"/>
                <a:cs typeface="Carlito"/>
              </a:rPr>
              <a:t>spray</a:t>
            </a:r>
            <a:endParaRPr sz="1800">
              <a:latin typeface="Carlito"/>
              <a:cs typeface="Carlito"/>
            </a:endParaRPr>
          </a:p>
          <a:p>
            <a:pPr>
              <a:lnSpc>
                <a:spcPct val="100000"/>
              </a:lnSpc>
              <a:spcBef>
                <a:spcPts val="25"/>
              </a:spcBef>
            </a:pPr>
            <a:endParaRPr sz="1750">
              <a:latin typeface="Carlito"/>
              <a:cs typeface="Carlito"/>
            </a:endParaRPr>
          </a:p>
          <a:p>
            <a:pPr marL="12700">
              <a:lnSpc>
                <a:spcPct val="100000"/>
              </a:lnSpc>
            </a:pPr>
            <a:r>
              <a:rPr sz="1800" b="1" spc="-10" dirty="0">
                <a:latin typeface="Carlito"/>
                <a:cs typeface="Carlito"/>
              </a:rPr>
              <a:t>Utilizzare </a:t>
            </a:r>
            <a:r>
              <a:rPr sz="1800" spc="-5" dirty="0">
                <a:latin typeface="Carlito"/>
                <a:cs typeface="Carlito"/>
              </a:rPr>
              <a:t>le vernici </a:t>
            </a:r>
            <a:r>
              <a:rPr sz="1800" spc="-15" dirty="0">
                <a:latin typeface="Carlito"/>
                <a:cs typeface="Carlito"/>
              </a:rPr>
              <a:t>spray </a:t>
            </a:r>
            <a:r>
              <a:rPr sz="1800" spc="-10" dirty="0">
                <a:latin typeface="Carlito"/>
                <a:cs typeface="Carlito"/>
              </a:rPr>
              <a:t>lontano </a:t>
            </a:r>
            <a:r>
              <a:rPr sz="1800" dirty="0">
                <a:latin typeface="Carlito"/>
                <a:cs typeface="Carlito"/>
              </a:rPr>
              <a:t>da </a:t>
            </a:r>
            <a:r>
              <a:rPr sz="1800" spc="-15" dirty="0">
                <a:latin typeface="Carlito"/>
                <a:cs typeface="Carlito"/>
              </a:rPr>
              <a:t>fonti </a:t>
            </a:r>
            <a:r>
              <a:rPr sz="1800" dirty="0">
                <a:latin typeface="Carlito"/>
                <a:cs typeface="Carlito"/>
              </a:rPr>
              <a:t>di </a:t>
            </a:r>
            <a:r>
              <a:rPr sz="1800" spc="-15" dirty="0">
                <a:latin typeface="Carlito"/>
                <a:cs typeface="Carlito"/>
              </a:rPr>
              <a:t>calore </a:t>
            </a:r>
            <a:r>
              <a:rPr sz="1800" dirty="0">
                <a:latin typeface="Carlito"/>
                <a:cs typeface="Carlito"/>
              </a:rPr>
              <a:t>e dal</a:t>
            </a:r>
            <a:r>
              <a:rPr sz="1800" spc="110" dirty="0">
                <a:latin typeface="Carlito"/>
                <a:cs typeface="Carlito"/>
              </a:rPr>
              <a:t> </a:t>
            </a:r>
            <a:r>
              <a:rPr sz="1800" dirty="0">
                <a:latin typeface="Carlito"/>
                <a:cs typeface="Carlito"/>
              </a:rPr>
              <a:t>viso</a:t>
            </a:r>
            <a:endParaRPr sz="1800">
              <a:latin typeface="Carlito"/>
              <a:cs typeface="Carlito"/>
            </a:endParaRPr>
          </a:p>
          <a:p>
            <a:pPr>
              <a:lnSpc>
                <a:spcPct val="100000"/>
              </a:lnSpc>
              <a:spcBef>
                <a:spcPts val="25"/>
              </a:spcBef>
            </a:pPr>
            <a:endParaRPr sz="1750">
              <a:latin typeface="Carlito"/>
              <a:cs typeface="Carlito"/>
            </a:endParaRPr>
          </a:p>
          <a:p>
            <a:pPr marL="12700">
              <a:lnSpc>
                <a:spcPct val="100000"/>
              </a:lnSpc>
            </a:pPr>
            <a:r>
              <a:rPr sz="1800" b="1" spc="-5" dirty="0">
                <a:latin typeface="Carlito"/>
                <a:cs typeface="Carlito"/>
              </a:rPr>
              <a:t>Indossare guanti </a:t>
            </a:r>
            <a:r>
              <a:rPr sz="1800" spc="-5" dirty="0">
                <a:latin typeface="Carlito"/>
                <a:cs typeface="Carlito"/>
              </a:rPr>
              <a:t>in </a:t>
            </a:r>
            <a:r>
              <a:rPr sz="1800" spc="-15" dirty="0">
                <a:latin typeface="Carlito"/>
                <a:cs typeface="Carlito"/>
              </a:rPr>
              <a:t>lattice </a:t>
            </a:r>
            <a:r>
              <a:rPr sz="1800" spc="-10" dirty="0">
                <a:latin typeface="Carlito"/>
                <a:cs typeface="Carlito"/>
              </a:rPr>
              <a:t>utilizzando</a:t>
            </a:r>
            <a:r>
              <a:rPr sz="1800" spc="30" dirty="0">
                <a:latin typeface="Carlito"/>
                <a:cs typeface="Carlito"/>
              </a:rPr>
              <a:t> </a:t>
            </a:r>
            <a:r>
              <a:rPr sz="1800" spc="-5" dirty="0">
                <a:latin typeface="Carlito"/>
                <a:cs typeface="Carlito"/>
              </a:rPr>
              <a:t>solventi</a:t>
            </a:r>
            <a:endParaRPr sz="1800">
              <a:latin typeface="Carlito"/>
              <a:cs typeface="Carlito"/>
            </a:endParaRPr>
          </a:p>
          <a:p>
            <a:pPr>
              <a:lnSpc>
                <a:spcPct val="100000"/>
              </a:lnSpc>
              <a:spcBef>
                <a:spcPts val="25"/>
              </a:spcBef>
            </a:pPr>
            <a:endParaRPr sz="1750">
              <a:latin typeface="Carlito"/>
              <a:cs typeface="Carlito"/>
            </a:endParaRPr>
          </a:p>
          <a:p>
            <a:pPr marL="12700" marR="5080">
              <a:lnSpc>
                <a:spcPct val="100000"/>
              </a:lnSpc>
            </a:pPr>
            <a:r>
              <a:rPr sz="1800" spc="-5" dirty="0">
                <a:latin typeface="Carlito"/>
                <a:cs typeface="Carlito"/>
              </a:rPr>
              <a:t>Non </a:t>
            </a:r>
            <a:r>
              <a:rPr sz="1800" spc="-10" dirty="0">
                <a:latin typeface="Carlito"/>
                <a:cs typeface="Carlito"/>
              </a:rPr>
              <a:t>lasciare </a:t>
            </a:r>
            <a:r>
              <a:rPr sz="1800" dirty="0">
                <a:latin typeface="Carlito"/>
                <a:cs typeface="Carlito"/>
              </a:rPr>
              <a:t>i </a:t>
            </a:r>
            <a:r>
              <a:rPr sz="1800" spc="-5" dirty="0">
                <a:latin typeface="Carlito"/>
                <a:cs typeface="Carlito"/>
              </a:rPr>
              <a:t>pennelli </a:t>
            </a:r>
            <a:r>
              <a:rPr sz="1800" spc="-10" dirty="0">
                <a:latin typeface="Carlito"/>
                <a:cs typeface="Carlito"/>
              </a:rPr>
              <a:t>sporchi </a:t>
            </a:r>
            <a:r>
              <a:rPr sz="1800" dirty="0">
                <a:latin typeface="Carlito"/>
                <a:cs typeface="Carlito"/>
              </a:rPr>
              <a:t>e </a:t>
            </a:r>
            <a:r>
              <a:rPr sz="1800" spc="-15" dirty="0">
                <a:latin typeface="Carlito"/>
                <a:cs typeface="Carlito"/>
              </a:rPr>
              <a:t>svuotare </a:t>
            </a:r>
            <a:r>
              <a:rPr sz="1800" dirty="0">
                <a:latin typeface="Carlito"/>
                <a:cs typeface="Carlito"/>
              </a:rPr>
              <a:t>i </a:t>
            </a:r>
            <a:r>
              <a:rPr sz="1800" spc="-10" dirty="0">
                <a:latin typeface="Carlito"/>
                <a:cs typeface="Carlito"/>
              </a:rPr>
              <a:t>contenitori </a:t>
            </a:r>
            <a:r>
              <a:rPr sz="1800" dirty="0">
                <a:latin typeface="Carlito"/>
                <a:cs typeface="Carlito"/>
              </a:rPr>
              <a:t>di </a:t>
            </a:r>
            <a:r>
              <a:rPr sz="1800" spc="-5" dirty="0">
                <a:latin typeface="Carlito"/>
                <a:cs typeface="Carlito"/>
              </a:rPr>
              <a:t>acqua </a:t>
            </a:r>
            <a:r>
              <a:rPr sz="1800" dirty="0">
                <a:latin typeface="Carlito"/>
                <a:cs typeface="Carlito"/>
              </a:rPr>
              <a:t>e  </a:t>
            </a:r>
            <a:r>
              <a:rPr sz="1800" spc="-5" dirty="0">
                <a:latin typeface="Carlito"/>
                <a:cs typeface="Carlito"/>
              </a:rPr>
              <a:t>solventi</a:t>
            </a:r>
            <a:endParaRPr sz="1800">
              <a:latin typeface="Carlito"/>
              <a:cs typeface="Carlito"/>
            </a:endParaRPr>
          </a:p>
        </p:txBody>
      </p:sp>
      <p:sp>
        <p:nvSpPr>
          <p:cNvPr id="3" name="object 3"/>
          <p:cNvSpPr txBox="1">
            <a:spLocks noGrp="1"/>
          </p:cNvSpPr>
          <p:nvPr>
            <p:ph type="title"/>
          </p:nvPr>
        </p:nvSpPr>
        <p:spPr>
          <a:xfrm>
            <a:off x="892555" y="1232407"/>
            <a:ext cx="5855335" cy="513715"/>
          </a:xfrm>
          <a:prstGeom prst="rect">
            <a:avLst/>
          </a:prstGeom>
        </p:spPr>
        <p:txBody>
          <a:bodyPr vert="horz" wrap="square" lIns="0" tIns="12700" rIns="0" bIns="0" rtlCol="0">
            <a:spAutoFit/>
          </a:bodyPr>
          <a:lstStyle/>
          <a:p>
            <a:pPr marL="12700">
              <a:lnSpc>
                <a:spcPct val="100000"/>
              </a:lnSpc>
              <a:spcBef>
                <a:spcPts val="100"/>
              </a:spcBef>
            </a:pPr>
            <a:r>
              <a:rPr sz="3200" b="0" spc="-5" dirty="0">
                <a:solidFill>
                  <a:srgbClr val="FF0000"/>
                </a:solidFill>
                <a:latin typeface="Carlito"/>
                <a:cs typeface="Carlito"/>
              </a:rPr>
              <a:t>RISCHI </a:t>
            </a:r>
            <a:r>
              <a:rPr sz="3200" spc="-70" dirty="0">
                <a:solidFill>
                  <a:srgbClr val="FF0000"/>
                </a:solidFill>
              </a:rPr>
              <a:t>ATTIVITA’ </a:t>
            </a:r>
            <a:r>
              <a:rPr sz="3200" spc="-5" dirty="0">
                <a:solidFill>
                  <a:srgbClr val="FF0000"/>
                </a:solidFill>
              </a:rPr>
              <a:t>DI</a:t>
            </a:r>
            <a:r>
              <a:rPr sz="3200" spc="65" dirty="0">
                <a:solidFill>
                  <a:srgbClr val="FF0000"/>
                </a:solidFill>
              </a:rPr>
              <a:t> </a:t>
            </a:r>
            <a:r>
              <a:rPr sz="3200" spc="-25" dirty="0">
                <a:solidFill>
                  <a:srgbClr val="FF0000"/>
                </a:solidFill>
              </a:rPr>
              <a:t>VERNICIATURA</a:t>
            </a:r>
            <a:endParaRPr sz="3200">
              <a:latin typeface="Carlito"/>
              <a:cs typeface="Carli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1447" y="1121155"/>
            <a:ext cx="8350505" cy="2301142"/>
          </a:xfrm>
          <a:prstGeom prst="rect">
            <a:avLst/>
          </a:prstGeom>
        </p:spPr>
        <p:txBody>
          <a:bodyPr vert="horz" wrap="square" lIns="0" tIns="632967" rIns="0" bIns="0" rtlCol="0">
            <a:spAutoFit/>
          </a:bodyPr>
          <a:lstStyle/>
          <a:p>
            <a:pPr marL="2604770" marR="5080">
              <a:lnSpc>
                <a:spcPct val="100000"/>
              </a:lnSpc>
              <a:spcBef>
                <a:spcPts val="100"/>
              </a:spcBef>
            </a:pPr>
            <a:r>
              <a:rPr dirty="0"/>
              <a:t>NEL</a:t>
            </a:r>
            <a:r>
              <a:rPr spc="-90" dirty="0"/>
              <a:t> </a:t>
            </a:r>
            <a:r>
              <a:rPr spc="-55" dirty="0"/>
              <a:t>LABORATORIO  </a:t>
            </a:r>
            <a:r>
              <a:rPr dirty="0"/>
              <a:t>DI</a:t>
            </a:r>
            <a:r>
              <a:rPr spc="-20" dirty="0"/>
              <a:t> </a:t>
            </a:r>
            <a:r>
              <a:rPr lang="it-IT" spc="-5" dirty="0"/>
              <a:t>SCIENZE</a:t>
            </a:r>
            <a:endParaRPr spc="-5" dirty="0"/>
          </a:p>
        </p:txBody>
      </p:sp>
      <p:sp>
        <p:nvSpPr>
          <p:cNvPr id="3" name="object 3"/>
          <p:cNvSpPr/>
          <p:nvPr/>
        </p:nvSpPr>
        <p:spPr>
          <a:xfrm>
            <a:off x="914400" y="4837176"/>
            <a:ext cx="8891016" cy="236982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158239" y="1395984"/>
            <a:ext cx="2641092" cy="2449067"/>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59784" y="2860165"/>
            <a:ext cx="969644" cy="254635"/>
          </a:xfrm>
          <a:prstGeom prst="rect">
            <a:avLst/>
          </a:prstGeom>
        </p:spPr>
        <p:txBody>
          <a:bodyPr vert="horz" wrap="square" lIns="0" tIns="0" rIns="0" bIns="0" rtlCol="0">
            <a:spAutoFit/>
          </a:bodyPr>
          <a:lstStyle/>
          <a:p>
            <a:pPr>
              <a:lnSpc>
                <a:spcPts val="1905"/>
              </a:lnSpc>
            </a:pPr>
            <a:r>
              <a:rPr sz="2000" dirty="0">
                <a:latin typeface="Carlito"/>
                <a:cs typeface="Carlito"/>
              </a:rPr>
              <a:t>e di</a:t>
            </a:r>
            <a:r>
              <a:rPr sz="2000" spc="-110" dirty="0">
                <a:latin typeface="Carlito"/>
                <a:cs typeface="Carlito"/>
              </a:rPr>
              <a:t> </a:t>
            </a:r>
            <a:r>
              <a:rPr sz="2000" spc="-20" dirty="0">
                <a:latin typeface="Carlito"/>
                <a:cs typeface="Carlito"/>
              </a:rPr>
              <a:t>vetro</a:t>
            </a:r>
            <a:endParaRPr sz="2000">
              <a:latin typeface="Carlito"/>
              <a:cs typeface="Carlito"/>
            </a:endParaRPr>
          </a:p>
        </p:txBody>
      </p:sp>
      <p:sp>
        <p:nvSpPr>
          <p:cNvPr id="3" name="object 3"/>
          <p:cNvSpPr/>
          <p:nvPr/>
        </p:nvSpPr>
        <p:spPr>
          <a:xfrm>
            <a:off x="1203960" y="4197096"/>
            <a:ext cx="7625080" cy="1243965"/>
          </a:xfrm>
          <a:custGeom>
            <a:avLst/>
            <a:gdLst/>
            <a:ahLst/>
            <a:cxnLst/>
            <a:rect l="l" t="t" r="r" b="b"/>
            <a:pathLst>
              <a:path w="7625080" h="1243964">
                <a:moveTo>
                  <a:pt x="7624572" y="1243584"/>
                </a:moveTo>
                <a:lnTo>
                  <a:pt x="7624572" y="0"/>
                </a:lnTo>
                <a:lnTo>
                  <a:pt x="0" y="0"/>
                </a:lnTo>
                <a:lnTo>
                  <a:pt x="0" y="1243584"/>
                </a:lnTo>
                <a:lnTo>
                  <a:pt x="21336" y="1243584"/>
                </a:lnTo>
                <a:lnTo>
                  <a:pt x="21336" y="44196"/>
                </a:lnTo>
                <a:lnTo>
                  <a:pt x="44196" y="21336"/>
                </a:lnTo>
                <a:lnTo>
                  <a:pt x="44196" y="44196"/>
                </a:lnTo>
                <a:lnTo>
                  <a:pt x="7580376" y="44196"/>
                </a:lnTo>
                <a:lnTo>
                  <a:pt x="7580376" y="21336"/>
                </a:lnTo>
                <a:lnTo>
                  <a:pt x="7601712" y="44196"/>
                </a:lnTo>
                <a:lnTo>
                  <a:pt x="7601712" y="1243584"/>
                </a:lnTo>
                <a:lnTo>
                  <a:pt x="7624572" y="1243584"/>
                </a:lnTo>
                <a:close/>
              </a:path>
              <a:path w="7625080" h="1243964">
                <a:moveTo>
                  <a:pt x="44196" y="44196"/>
                </a:moveTo>
                <a:lnTo>
                  <a:pt x="44196" y="21336"/>
                </a:lnTo>
                <a:lnTo>
                  <a:pt x="21336" y="44196"/>
                </a:lnTo>
                <a:lnTo>
                  <a:pt x="44196" y="44196"/>
                </a:lnTo>
                <a:close/>
              </a:path>
              <a:path w="7625080" h="1243964">
                <a:moveTo>
                  <a:pt x="44196" y="1199388"/>
                </a:moveTo>
                <a:lnTo>
                  <a:pt x="44196" y="44196"/>
                </a:lnTo>
                <a:lnTo>
                  <a:pt x="21336" y="44196"/>
                </a:lnTo>
                <a:lnTo>
                  <a:pt x="21336" y="1199388"/>
                </a:lnTo>
                <a:lnTo>
                  <a:pt x="44196" y="1199388"/>
                </a:lnTo>
                <a:close/>
              </a:path>
              <a:path w="7625080" h="1243964">
                <a:moveTo>
                  <a:pt x="7601712" y="1199388"/>
                </a:moveTo>
                <a:lnTo>
                  <a:pt x="21336" y="1199388"/>
                </a:lnTo>
                <a:lnTo>
                  <a:pt x="44196" y="1222248"/>
                </a:lnTo>
                <a:lnTo>
                  <a:pt x="44196" y="1243584"/>
                </a:lnTo>
                <a:lnTo>
                  <a:pt x="7580376" y="1243584"/>
                </a:lnTo>
                <a:lnTo>
                  <a:pt x="7580376" y="1222248"/>
                </a:lnTo>
                <a:lnTo>
                  <a:pt x="7601712" y="1199388"/>
                </a:lnTo>
                <a:close/>
              </a:path>
              <a:path w="7625080" h="1243964">
                <a:moveTo>
                  <a:pt x="44196" y="1243584"/>
                </a:moveTo>
                <a:lnTo>
                  <a:pt x="44196" y="1222248"/>
                </a:lnTo>
                <a:lnTo>
                  <a:pt x="21336" y="1199388"/>
                </a:lnTo>
                <a:lnTo>
                  <a:pt x="21336" y="1243584"/>
                </a:lnTo>
                <a:lnTo>
                  <a:pt x="44196" y="1243584"/>
                </a:lnTo>
                <a:close/>
              </a:path>
              <a:path w="7625080" h="1243964">
                <a:moveTo>
                  <a:pt x="7601712" y="44196"/>
                </a:moveTo>
                <a:lnTo>
                  <a:pt x="7580376" y="21336"/>
                </a:lnTo>
                <a:lnTo>
                  <a:pt x="7580376" y="44196"/>
                </a:lnTo>
                <a:lnTo>
                  <a:pt x="7601712" y="44196"/>
                </a:lnTo>
                <a:close/>
              </a:path>
              <a:path w="7625080" h="1243964">
                <a:moveTo>
                  <a:pt x="7601712" y="1199388"/>
                </a:moveTo>
                <a:lnTo>
                  <a:pt x="7601712" y="44196"/>
                </a:lnTo>
                <a:lnTo>
                  <a:pt x="7580376" y="44196"/>
                </a:lnTo>
                <a:lnTo>
                  <a:pt x="7580376" y="1199388"/>
                </a:lnTo>
                <a:lnTo>
                  <a:pt x="7601712" y="1199388"/>
                </a:lnTo>
                <a:close/>
              </a:path>
              <a:path w="7625080" h="1243964">
                <a:moveTo>
                  <a:pt x="7601712" y="1243584"/>
                </a:moveTo>
                <a:lnTo>
                  <a:pt x="7601712" y="1199388"/>
                </a:lnTo>
                <a:lnTo>
                  <a:pt x="7580376" y="1222248"/>
                </a:lnTo>
                <a:lnTo>
                  <a:pt x="7580376" y="1243584"/>
                </a:lnTo>
                <a:lnTo>
                  <a:pt x="7601712" y="1243584"/>
                </a:lnTo>
                <a:close/>
              </a:path>
            </a:pathLst>
          </a:custGeom>
          <a:solidFill>
            <a:srgbClr val="1F487C"/>
          </a:solidFill>
        </p:spPr>
        <p:txBody>
          <a:bodyPr wrap="square" lIns="0" tIns="0" rIns="0" bIns="0" rtlCol="0"/>
          <a:lstStyle/>
          <a:p>
            <a:endParaRPr/>
          </a:p>
        </p:txBody>
      </p:sp>
      <p:sp>
        <p:nvSpPr>
          <p:cNvPr id="4" name="object 4"/>
          <p:cNvSpPr txBox="1"/>
          <p:nvPr/>
        </p:nvSpPr>
        <p:spPr>
          <a:xfrm>
            <a:off x="1305559" y="2479038"/>
            <a:ext cx="8168005" cy="2881630"/>
          </a:xfrm>
          <a:prstGeom prst="rect">
            <a:avLst/>
          </a:prstGeom>
        </p:spPr>
        <p:txBody>
          <a:bodyPr vert="horz" wrap="square" lIns="0" tIns="12700" rIns="0" bIns="0" rtlCol="0">
            <a:spAutoFit/>
          </a:bodyPr>
          <a:lstStyle/>
          <a:p>
            <a:pPr marL="12700" marR="2604135">
              <a:lnSpc>
                <a:spcPct val="100000"/>
              </a:lnSpc>
              <a:spcBef>
                <a:spcPts val="100"/>
              </a:spcBef>
            </a:pPr>
            <a:r>
              <a:rPr sz="2000" spc="-5" dirty="0">
                <a:latin typeface="Carlito"/>
                <a:cs typeface="Carlito"/>
              </a:rPr>
              <a:t>Gli OCCHI possono </a:t>
            </a:r>
            <a:r>
              <a:rPr sz="2000" spc="-10" dirty="0">
                <a:latin typeface="Carlito"/>
                <a:cs typeface="Carlito"/>
              </a:rPr>
              <a:t>riportare </a:t>
            </a:r>
            <a:r>
              <a:rPr sz="2000" dirty="0">
                <a:latin typeface="Carlito"/>
                <a:cs typeface="Carlito"/>
              </a:rPr>
              <a:t>danni PERMANENTI  </a:t>
            </a:r>
            <a:r>
              <a:rPr sz="2000" spc="-15" dirty="0">
                <a:latin typeface="Carlito"/>
                <a:cs typeface="Carlito"/>
              </a:rPr>
              <a:t>ATTENZIONE </a:t>
            </a:r>
            <a:r>
              <a:rPr sz="2000" dirty="0">
                <a:latin typeface="Carlito"/>
                <a:cs typeface="Carlito"/>
              </a:rPr>
              <a:t>ai </a:t>
            </a:r>
            <a:r>
              <a:rPr sz="2000" spc="-10" dirty="0">
                <a:latin typeface="Carlito"/>
                <a:cs typeface="Carlito"/>
              </a:rPr>
              <a:t>prodotti </a:t>
            </a:r>
            <a:r>
              <a:rPr sz="2000" spc="-5" dirty="0">
                <a:latin typeface="Carlito"/>
                <a:cs typeface="Carlito"/>
              </a:rPr>
              <a:t>chimici </a:t>
            </a:r>
            <a:r>
              <a:rPr sz="2000" spc="-10" dirty="0">
                <a:latin typeface="Carlito"/>
                <a:cs typeface="Carlito"/>
              </a:rPr>
              <a:t>corrosivi </a:t>
            </a:r>
            <a:r>
              <a:rPr sz="2000" dirty="0">
                <a:latin typeface="Carlito"/>
                <a:cs typeface="Carlito"/>
              </a:rPr>
              <a:t>e </a:t>
            </a:r>
            <a:r>
              <a:rPr sz="2000" spc="-5" dirty="0">
                <a:latin typeface="Carlito"/>
                <a:cs typeface="Carlito"/>
              </a:rPr>
              <a:t>alle</a:t>
            </a:r>
            <a:r>
              <a:rPr sz="2000" spc="25" dirty="0">
                <a:latin typeface="Carlito"/>
                <a:cs typeface="Carlito"/>
              </a:rPr>
              <a:t> </a:t>
            </a:r>
            <a:r>
              <a:rPr sz="2000" spc="5" dirty="0">
                <a:latin typeface="Carlito"/>
                <a:cs typeface="Carlito"/>
              </a:rPr>
              <a:t>schegg</a:t>
            </a:r>
            <a:endParaRPr sz="2000">
              <a:latin typeface="Carlito"/>
              <a:cs typeface="Carlito"/>
            </a:endParaRPr>
          </a:p>
          <a:p>
            <a:pPr>
              <a:lnSpc>
                <a:spcPct val="100000"/>
              </a:lnSpc>
              <a:spcBef>
                <a:spcPts val="20"/>
              </a:spcBef>
            </a:pPr>
            <a:endParaRPr sz="1950">
              <a:latin typeface="Carlito"/>
              <a:cs typeface="Carlito"/>
            </a:endParaRPr>
          </a:p>
          <a:p>
            <a:pPr marL="12700">
              <a:lnSpc>
                <a:spcPct val="100000"/>
              </a:lnSpc>
            </a:pPr>
            <a:r>
              <a:rPr sz="2000" spc="-5" dirty="0">
                <a:latin typeface="Carlito"/>
                <a:cs typeface="Carlito"/>
              </a:rPr>
              <a:t>Lo </a:t>
            </a:r>
            <a:r>
              <a:rPr sz="2000" spc="-10" dirty="0">
                <a:latin typeface="Carlito"/>
                <a:cs typeface="Carlito"/>
              </a:rPr>
              <a:t>studente </a:t>
            </a:r>
            <a:r>
              <a:rPr sz="2000" dirty="0">
                <a:latin typeface="Carlito"/>
                <a:cs typeface="Carlito"/>
              </a:rPr>
              <a:t>DEVE </a:t>
            </a:r>
            <a:r>
              <a:rPr sz="2000" spc="-10" dirty="0">
                <a:latin typeface="Carlito"/>
                <a:cs typeface="Carlito"/>
              </a:rPr>
              <a:t>portare </a:t>
            </a:r>
            <a:r>
              <a:rPr sz="2000" u="heavy" spc="-5" dirty="0">
                <a:uFill>
                  <a:solidFill>
                    <a:srgbClr val="000000"/>
                  </a:solidFill>
                </a:uFill>
                <a:latin typeface="Carlito"/>
                <a:cs typeface="Carlito"/>
              </a:rPr>
              <a:t>occhiali </a:t>
            </a:r>
            <a:r>
              <a:rPr sz="2000" u="heavy" dirty="0">
                <a:uFill>
                  <a:solidFill>
                    <a:srgbClr val="000000"/>
                  </a:solidFill>
                </a:uFill>
                <a:latin typeface="Carlito"/>
                <a:cs typeface="Carlito"/>
              </a:rPr>
              <a:t>di </a:t>
            </a:r>
            <a:r>
              <a:rPr sz="2000" u="heavy" spc="-10" dirty="0">
                <a:uFill>
                  <a:solidFill>
                    <a:srgbClr val="000000"/>
                  </a:solidFill>
                </a:uFill>
                <a:latin typeface="Carlito"/>
                <a:cs typeface="Carlito"/>
              </a:rPr>
              <a:t>sicurezza</a:t>
            </a:r>
            <a:r>
              <a:rPr sz="2000" spc="-10" dirty="0">
                <a:latin typeface="Carlito"/>
                <a:cs typeface="Carlito"/>
              </a:rPr>
              <a:t> </a:t>
            </a:r>
            <a:r>
              <a:rPr sz="2000" dirty="0">
                <a:latin typeface="Carlito"/>
                <a:cs typeface="Carlito"/>
              </a:rPr>
              <a:t>quando </a:t>
            </a:r>
            <a:r>
              <a:rPr sz="2000" spc="-10" dirty="0">
                <a:latin typeface="Carlito"/>
                <a:cs typeface="Carlito"/>
              </a:rPr>
              <a:t>richiesto</a:t>
            </a:r>
            <a:r>
              <a:rPr sz="2000" spc="60" dirty="0">
                <a:latin typeface="Carlito"/>
                <a:cs typeface="Carlito"/>
              </a:rPr>
              <a:t> </a:t>
            </a:r>
            <a:r>
              <a:rPr sz="2000" spc="-5" dirty="0">
                <a:latin typeface="Carlito"/>
                <a:cs typeface="Carlito"/>
              </a:rPr>
              <a:t>dall’insegnante</a:t>
            </a:r>
            <a:endParaRPr sz="2000">
              <a:latin typeface="Carlito"/>
              <a:cs typeface="Carlito"/>
            </a:endParaRPr>
          </a:p>
          <a:p>
            <a:pPr>
              <a:lnSpc>
                <a:spcPct val="100000"/>
              </a:lnSpc>
            </a:pPr>
            <a:endParaRPr sz="2000">
              <a:latin typeface="Carlito"/>
              <a:cs typeface="Carlito"/>
            </a:endParaRPr>
          </a:p>
          <a:p>
            <a:pPr>
              <a:lnSpc>
                <a:spcPct val="100000"/>
              </a:lnSpc>
              <a:spcBef>
                <a:spcPts val="35"/>
              </a:spcBef>
            </a:pPr>
            <a:endParaRPr sz="1450">
              <a:latin typeface="Carlito"/>
              <a:cs typeface="Carlito"/>
            </a:endParaRPr>
          </a:p>
          <a:p>
            <a:pPr marL="12700">
              <a:lnSpc>
                <a:spcPct val="100000"/>
              </a:lnSpc>
            </a:pPr>
            <a:r>
              <a:rPr sz="1800" b="1" dirty="0">
                <a:solidFill>
                  <a:srgbClr val="548ED5"/>
                </a:solidFill>
                <a:latin typeface="Carlito"/>
                <a:cs typeface="Carlito"/>
              </a:rPr>
              <a:t>IN </a:t>
            </a:r>
            <a:r>
              <a:rPr sz="1800" b="1" spc="-5" dirty="0">
                <a:solidFill>
                  <a:srgbClr val="548ED5"/>
                </a:solidFill>
                <a:latin typeface="Carlito"/>
                <a:cs typeface="Carlito"/>
              </a:rPr>
              <a:t>CASO </a:t>
            </a:r>
            <a:r>
              <a:rPr sz="1800" b="1" dirty="0">
                <a:solidFill>
                  <a:srgbClr val="548ED5"/>
                </a:solidFill>
                <a:latin typeface="Carlito"/>
                <a:cs typeface="Carlito"/>
              </a:rPr>
              <a:t>DI </a:t>
            </a:r>
            <a:r>
              <a:rPr sz="1800" b="1" spc="-10" dirty="0">
                <a:solidFill>
                  <a:srgbClr val="548ED5"/>
                </a:solidFill>
                <a:latin typeface="Carlito"/>
                <a:cs typeface="Carlito"/>
              </a:rPr>
              <a:t>DANNO AGLI OCCHI</a:t>
            </a:r>
            <a:r>
              <a:rPr sz="1800" b="1" spc="-5" dirty="0">
                <a:solidFill>
                  <a:srgbClr val="548ED5"/>
                </a:solidFill>
                <a:latin typeface="Carlito"/>
                <a:cs typeface="Carlito"/>
              </a:rPr>
              <a:t> </a:t>
            </a:r>
            <a:r>
              <a:rPr sz="1800" b="1" dirty="0">
                <a:solidFill>
                  <a:srgbClr val="548ED5"/>
                </a:solidFill>
                <a:latin typeface="Carlito"/>
                <a:cs typeface="Carlito"/>
              </a:rPr>
              <a:t>:</a:t>
            </a:r>
            <a:endParaRPr sz="1800">
              <a:latin typeface="Carlito"/>
              <a:cs typeface="Carlito"/>
            </a:endParaRPr>
          </a:p>
          <a:p>
            <a:pPr marL="12700">
              <a:lnSpc>
                <a:spcPct val="100000"/>
              </a:lnSpc>
            </a:pPr>
            <a:r>
              <a:rPr sz="1800" spc="-15" dirty="0">
                <a:latin typeface="Carlito"/>
                <a:cs typeface="Carlito"/>
              </a:rPr>
              <a:t>Lavateli </a:t>
            </a:r>
            <a:r>
              <a:rPr sz="1800" spc="-5" dirty="0">
                <a:latin typeface="Carlito"/>
                <a:cs typeface="Carlito"/>
              </a:rPr>
              <a:t>subito </a:t>
            </a:r>
            <a:r>
              <a:rPr sz="1800" spc="-10" dirty="0">
                <a:latin typeface="Carlito"/>
                <a:cs typeface="Carlito"/>
              </a:rPr>
              <a:t>con </a:t>
            </a:r>
            <a:r>
              <a:rPr sz="1800" spc="-5" dirty="0">
                <a:latin typeface="Carlito"/>
                <a:cs typeface="Carlito"/>
              </a:rPr>
              <a:t>acqua abbondante </a:t>
            </a:r>
            <a:r>
              <a:rPr sz="1800" dirty="0">
                <a:latin typeface="Carlito"/>
                <a:cs typeface="Carlito"/>
              </a:rPr>
              <a:t>e per un </a:t>
            </a:r>
            <a:r>
              <a:rPr sz="1800" spc="-5" dirty="0">
                <a:latin typeface="Carlito"/>
                <a:cs typeface="Carlito"/>
              </a:rPr>
              <a:t>periodo</a:t>
            </a:r>
            <a:r>
              <a:rPr sz="1800" spc="114" dirty="0">
                <a:latin typeface="Carlito"/>
                <a:cs typeface="Carlito"/>
              </a:rPr>
              <a:t> </a:t>
            </a:r>
            <a:r>
              <a:rPr sz="1800" spc="-15" dirty="0">
                <a:latin typeface="Carlito"/>
                <a:cs typeface="Carlito"/>
              </a:rPr>
              <a:t>prolungato</a:t>
            </a:r>
            <a:endParaRPr sz="1800">
              <a:latin typeface="Carlito"/>
              <a:cs typeface="Carlito"/>
            </a:endParaRPr>
          </a:p>
          <a:p>
            <a:pPr marL="12700" marR="825500">
              <a:lnSpc>
                <a:spcPct val="100000"/>
              </a:lnSpc>
              <a:tabLst>
                <a:tab pos="1108075" algn="l"/>
              </a:tabLst>
            </a:pPr>
            <a:r>
              <a:rPr sz="1800" spc="-5" dirty="0">
                <a:latin typeface="Carlito"/>
                <a:cs typeface="Carlito"/>
              </a:rPr>
              <a:t>(minimo </a:t>
            </a:r>
            <a:r>
              <a:rPr sz="1800" dirty="0">
                <a:latin typeface="Carlito"/>
                <a:cs typeface="Carlito"/>
              </a:rPr>
              <a:t>15 </a:t>
            </a:r>
            <a:r>
              <a:rPr sz="1800" spc="-15" dirty="0">
                <a:latin typeface="Carlito"/>
                <a:cs typeface="Carlito"/>
              </a:rPr>
              <a:t>min).Portatevi </a:t>
            </a:r>
            <a:r>
              <a:rPr sz="1800" spc="-5" dirty="0">
                <a:latin typeface="Carlito"/>
                <a:cs typeface="Carlito"/>
              </a:rPr>
              <a:t>alla </a:t>
            </a:r>
            <a:r>
              <a:rPr sz="1800" spc="-10" dirty="0">
                <a:latin typeface="Carlito"/>
                <a:cs typeface="Carlito"/>
              </a:rPr>
              <a:t>fontanella, </a:t>
            </a:r>
            <a:r>
              <a:rPr sz="1800" spc="-5" dirty="0">
                <a:latin typeface="Carlito"/>
                <a:cs typeface="Carlito"/>
              </a:rPr>
              <a:t>non </a:t>
            </a:r>
            <a:r>
              <a:rPr sz="1800" spc="-10" dirty="0">
                <a:latin typeface="Carlito"/>
                <a:cs typeface="Carlito"/>
              </a:rPr>
              <a:t>chiudete </a:t>
            </a:r>
            <a:r>
              <a:rPr sz="1800" spc="-5" dirty="0">
                <a:latin typeface="Carlito"/>
                <a:cs typeface="Carlito"/>
              </a:rPr>
              <a:t>gli occhi, </a:t>
            </a:r>
            <a:r>
              <a:rPr sz="1800" spc="-15" dirty="0">
                <a:latin typeface="Carlito"/>
                <a:cs typeface="Carlito"/>
              </a:rPr>
              <a:t>allontanate </a:t>
            </a:r>
            <a:r>
              <a:rPr sz="1800" spc="-5" dirty="0">
                <a:latin typeface="Carlito"/>
                <a:cs typeface="Carlito"/>
              </a:rPr>
              <a:t>le  palpebre.	</a:t>
            </a:r>
            <a:r>
              <a:rPr sz="1800" dirty="0">
                <a:latin typeface="Carlito"/>
                <a:cs typeface="Carlito"/>
              </a:rPr>
              <a:t>Nel </a:t>
            </a:r>
            <a:r>
              <a:rPr sz="1800" spc="-15" dirty="0">
                <a:latin typeface="Carlito"/>
                <a:cs typeface="Carlito"/>
              </a:rPr>
              <a:t>frattempo va cercato </a:t>
            </a:r>
            <a:r>
              <a:rPr sz="1800" spc="-5" dirty="0">
                <a:latin typeface="Carlito"/>
                <a:cs typeface="Carlito"/>
              </a:rPr>
              <a:t>aiuto</a:t>
            </a:r>
            <a:r>
              <a:rPr sz="1800" spc="40" dirty="0">
                <a:latin typeface="Carlito"/>
                <a:cs typeface="Carlito"/>
              </a:rPr>
              <a:t> </a:t>
            </a:r>
            <a:r>
              <a:rPr sz="1800" spc="-5" dirty="0">
                <a:latin typeface="Carlito"/>
                <a:cs typeface="Carlito"/>
              </a:rPr>
              <a:t>medico.</a:t>
            </a:r>
            <a:endParaRPr sz="1800">
              <a:latin typeface="Carlito"/>
              <a:cs typeface="Carlito"/>
            </a:endParaRPr>
          </a:p>
        </p:txBody>
      </p:sp>
      <p:sp>
        <p:nvSpPr>
          <p:cNvPr id="5" name="object 5"/>
          <p:cNvSpPr txBox="1"/>
          <p:nvPr/>
        </p:nvSpPr>
        <p:spPr>
          <a:xfrm>
            <a:off x="1305559" y="6060437"/>
            <a:ext cx="8375015" cy="330835"/>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0000"/>
                </a:solidFill>
                <a:latin typeface="Carlito"/>
                <a:cs typeface="Carlito"/>
              </a:rPr>
              <a:t>SI </a:t>
            </a:r>
            <a:r>
              <a:rPr sz="2000" b="1" spc="-5" dirty="0">
                <a:solidFill>
                  <a:srgbClr val="FF0000"/>
                </a:solidFill>
                <a:latin typeface="Carlito"/>
                <a:cs typeface="Carlito"/>
              </a:rPr>
              <a:t>DEVE </a:t>
            </a:r>
            <a:r>
              <a:rPr sz="2000" b="1" dirty="0">
                <a:solidFill>
                  <a:srgbClr val="FF0000"/>
                </a:solidFill>
                <a:latin typeface="Carlito"/>
                <a:cs typeface="Carlito"/>
              </a:rPr>
              <a:t>INFORMARE </a:t>
            </a:r>
            <a:r>
              <a:rPr sz="2000" b="1" spc="-25" dirty="0">
                <a:solidFill>
                  <a:srgbClr val="FF0000"/>
                </a:solidFill>
                <a:latin typeface="Carlito"/>
                <a:cs typeface="Carlito"/>
              </a:rPr>
              <a:t>IMMEDIATAMENTE </a:t>
            </a:r>
            <a:r>
              <a:rPr sz="2000" b="1" spc="-5" dirty="0">
                <a:solidFill>
                  <a:srgbClr val="FF0000"/>
                </a:solidFill>
                <a:latin typeface="Carlito"/>
                <a:cs typeface="Carlito"/>
              </a:rPr>
              <a:t>DI QUALSIASI INCIDENTE </a:t>
            </a:r>
            <a:r>
              <a:rPr sz="2000" b="1" dirty="0">
                <a:solidFill>
                  <a:srgbClr val="FF0000"/>
                </a:solidFill>
                <a:latin typeface="Carlito"/>
                <a:cs typeface="Carlito"/>
              </a:rPr>
              <a:t>IL</a:t>
            </a:r>
            <a:r>
              <a:rPr sz="2000" b="1" spc="-25" dirty="0">
                <a:solidFill>
                  <a:srgbClr val="FF0000"/>
                </a:solidFill>
                <a:latin typeface="Carlito"/>
                <a:cs typeface="Carlito"/>
              </a:rPr>
              <a:t> </a:t>
            </a:r>
            <a:r>
              <a:rPr sz="2000" b="1" spc="-5" dirty="0">
                <a:solidFill>
                  <a:srgbClr val="FF0000"/>
                </a:solidFill>
                <a:latin typeface="Carlito"/>
                <a:cs typeface="Carlito"/>
              </a:rPr>
              <a:t>DOCENTE!</a:t>
            </a:r>
            <a:endParaRPr sz="2000">
              <a:latin typeface="Carlito"/>
              <a:cs typeface="Carlito"/>
            </a:endParaRPr>
          </a:p>
        </p:txBody>
      </p:sp>
      <p:sp>
        <p:nvSpPr>
          <p:cNvPr id="6" name="object 6"/>
          <p:cNvSpPr/>
          <p:nvPr/>
        </p:nvSpPr>
        <p:spPr>
          <a:xfrm>
            <a:off x="6873240" y="1328927"/>
            <a:ext cx="3038855" cy="1688592"/>
          </a:xfrm>
          <a:prstGeom prst="rect">
            <a:avLst/>
          </a:prstGeom>
          <a:blipFill>
            <a:blip r:embed="rId2" cstate="print"/>
            <a:stretch>
              <a:fillRect/>
            </a:stretch>
          </a:blipFill>
        </p:spPr>
        <p:txBody>
          <a:bodyPr wrap="square" lIns="0" tIns="0" rIns="0" bIns="0" rtlCol="0"/>
          <a:lstStyle/>
          <a:p>
            <a:endParaRPr/>
          </a:p>
        </p:txBody>
      </p:sp>
      <p:sp>
        <p:nvSpPr>
          <p:cNvPr id="7" name="object 7"/>
          <p:cNvSpPr txBox="1">
            <a:spLocks noGrp="1"/>
          </p:cNvSpPr>
          <p:nvPr>
            <p:ph type="title"/>
          </p:nvPr>
        </p:nvSpPr>
        <p:spPr>
          <a:xfrm>
            <a:off x="1305559" y="1384807"/>
            <a:ext cx="4635500" cy="635000"/>
          </a:xfrm>
          <a:prstGeom prst="rect">
            <a:avLst/>
          </a:prstGeom>
        </p:spPr>
        <p:txBody>
          <a:bodyPr vert="horz" wrap="square" lIns="0" tIns="12065" rIns="0" bIns="0" rtlCol="0">
            <a:spAutoFit/>
          </a:bodyPr>
          <a:lstStyle/>
          <a:p>
            <a:pPr marL="12700">
              <a:lnSpc>
                <a:spcPct val="100000"/>
              </a:lnSpc>
              <a:spcBef>
                <a:spcPts val="95"/>
              </a:spcBef>
            </a:pPr>
            <a:r>
              <a:rPr sz="4000" spc="-20" dirty="0">
                <a:solidFill>
                  <a:srgbClr val="548ED5"/>
                </a:solidFill>
              </a:rPr>
              <a:t>Protezione </a:t>
            </a:r>
            <a:r>
              <a:rPr sz="4000" spc="-5" dirty="0">
                <a:solidFill>
                  <a:srgbClr val="548ED5"/>
                </a:solidFill>
              </a:rPr>
              <a:t>degli</a:t>
            </a:r>
            <a:r>
              <a:rPr sz="4000" spc="-15" dirty="0">
                <a:solidFill>
                  <a:srgbClr val="548ED5"/>
                </a:solidFill>
              </a:rPr>
              <a:t> </a:t>
            </a:r>
            <a:r>
              <a:rPr sz="4000" spc="-5" dirty="0">
                <a:solidFill>
                  <a:srgbClr val="548ED5"/>
                </a:solidFill>
              </a:rPr>
              <a:t>occhi</a:t>
            </a:r>
            <a:endParaRPr sz="4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829558" y="2130043"/>
            <a:ext cx="6071235" cy="549275"/>
          </a:xfrm>
          <a:prstGeom prst="rect">
            <a:avLst/>
          </a:prstGeom>
        </p:spPr>
        <p:txBody>
          <a:bodyPr vert="horz" wrap="square" lIns="0" tIns="12700" rIns="0" bIns="0" rtlCol="0">
            <a:spAutoFit/>
          </a:bodyPr>
          <a:lstStyle/>
          <a:p>
            <a:pPr marL="12700">
              <a:lnSpc>
                <a:spcPct val="100000"/>
              </a:lnSpc>
              <a:spcBef>
                <a:spcPts val="100"/>
              </a:spcBef>
            </a:pPr>
            <a:r>
              <a:rPr sz="2000" spc="-5" dirty="0">
                <a:latin typeface="Carlito"/>
                <a:cs typeface="Carlito"/>
              </a:rPr>
              <a:t>In </a:t>
            </a:r>
            <a:r>
              <a:rPr sz="2000" spc="-10" dirty="0">
                <a:latin typeface="Carlito"/>
                <a:cs typeface="Carlito"/>
              </a:rPr>
              <a:t>laboratorio </a:t>
            </a:r>
            <a:r>
              <a:rPr sz="2000" spc="-5" dirty="0">
                <a:latin typeface="Carlito"/>
                <a:cs typeface="Carlito"/>
              </a:rPr>
              <a:t>si </a:t>
            </a:r>
            <a:r>
              <a:rPr sz="2000" spc="-10" dirty="0">
                <a:latin typeface="Carlito"/>
                <a:cs typeface="Carlito"/>
              </a:rPr>
              <a:t>deve </a:t>
            </a:r>
            <a:r>
              <a:rPr sz="2000" spc="-5" dirty="0">
                <a:latin typeface="Carlito"/>
                <a:cs typeface="Carlito"/>
              </a:rPr>
              <a:t>indossare </a:t>
            </a:r>
            <a:r>
              <a:rPr sz="2000" dirty="0">
                <a:latin typeface="Carlito"/>
                <a:cs typeface="Carlito"/>
              </a:rPr>
              <a:t>quando </a:t>
            </a:r>
            <a:r>
              <a:rPr sz="2000" spc="-10" dirty="0">
                <a:latin typeface="Carlito"/>
                <a:cs typeface="Carlito"/>
              </a:rPr>
              <a:t>richiesto </a:t>
            </a:r>
            <a:r>
              <a:rPr sz="2000" b="1" dirty="0">
                <a:latin typeface="Carlito"/>
                <a:cs typeface="Carlito"/>
              </a:rPr>
              <a:t>il</a:t>
            </a:r>
            <a:r>
              <a:rPr sz="2000" b="1" spc="50" dirty="0">
                <a:latin typeface="Carlito"/>
                <a:cs typeface="Carlito"/>
              </a:rPr>
              <a:t> </a:t>
            </a:r>
            <a:r>
              <a:rPr sz="2000" b="1" u="heavy" spc="-5" dirty="0">
                <a:uFill>
                  <a:solidFill>
                    <a:srgbClr val="000000"/>
                  </a:solidFill>
                </a:uFill>
                <a:latin typeface="Carlito"/>
                <a:cs typeface="Carlito"/>
              </a:rPr>
              <a:t>camice</a:t>
            </a:r>
            <a:endParaRPr sz="2000">
              <a:latin typeface="Carlito"/>
              <a:cs typeface="Carlito"/>
            </a:endParaRPr>
          </a:p>
          <a:p>
            <a:pPr marL="12700">
              <a:lnSpc>
                <a:spcPct val="100000"/>
              </a:lnSpc>
              <a:spcBef>
                <a:spcPts val="40"/>
              </a:spcBef>
            </a:pPr>
            <a:r>
              <a:rPr sz="1400" spc="-10" dirty="0">
                <a:latin typeface="Carlito"/>
                <a:cs typeface="Carlito"/>
              </a:rPr>
              <a:t>(CHIMICO).</a:t>
            </a:r>
            <a:endParaRPr sz="1400">
              <a:latin typeface="Carlito"/>
              <a:cs typeface="Carlito"/>
            </a:endParaRPr>
          </a:p>
        </p:txBody>
      </p:sp>
      <p:sp>
        <p:nvSpPr>
          <p:cNvPr id="3" name="object 3"/>
          <p:cNvSpPr/>
          <p:nvPr/>
        </p:nvSpPr>
        <p:spPr>
          <a:xfrm>
            <a:off x="1008766" y="2800034"/>
            <a:ext cx="1626763" cy="2362578"/>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915159" y="2751834"/>
            <a:ext cx="278130" cy="147955"/>
          </a:xfrm>
          <a:prstGeom prst="rect">
            <a:avLst/>
          </a:prstGeom>
        </p:spPr>
        <p:txBody>
          <a:bodyPr vert="horz" wrap="square" lIns="0" tIns="12700" rIns="0" bIns="0" rtlCol="0">
            <a:spAutoFit/>
          </a:bodyPr>
          <a:lstStyle/>
          <a:p>
            <a:pPr marL="12700">
              <a:lnSpc>
                <a:spcPct val="100000"/>
              </a:lnSpc>
              <a:spcBef>
                <a:spcPts val="100"/>
              </a:spcBef>
            </a:pPr>
            <a:r>
              <a:rPr sz="800" spc="-5" dirty="0">
                <a:solidFill>
                  <a:srgbClr val="FF0000"/>
                </a:solidFill>
                <a:latin typeface="Carlito"/>
                <a:cs typeface="Carlito"/>
              </a:rPr>
              <a:t>s</a:t>
            </a:r>
            <a:r>
              <a:rPr sz="800" dirty="0">
                <a:solidFill>
                  <a:srgbClr val="FF0000"/>
                </a:solidFill>
                <a:latin typeface="Carlito"/>
                <a:cs typeface="Carlito"/>
              </a:rPr>
              <a:t>.</a:t>
            </a:r>
            <a:r>
              <a:rPr sz="800" spc="-5" dirty="0">
                <a:solidFill>
                  <a:srgbClr val="FF0000"/>
                </a:solidFill>
                <a:latin typeface="Carlito"/>
                <a:cs typeface="Carlito"/>
              </a:rPr>
              <a:t>d</a:t>
            </a:r>
            <a:r>
              <a:rPr sz="800" dirty="0">
                <a:solidFill>
                  <a:srgbClr val="FF0000"/>
                </a:solidFill>
                <a:latin typeface="Carlito"/>
                <a:cs typeface="Carlito"/>
              </a:rPr>
              <a:t>.</a:t>
            </a:r>
            <a:r>
              <a:rPr sz="800" spc="5" dirty="0">
                <a:solidFill>
                  <a:srgbClr val="FF0000"/>
                </a:solidFill>
                <a:latin typeface="Carlito"/>
                <a:cs typeface="Carlito"/>
              </a:rPr>
              <a:t>m</a:t>
            </a:r>
            <a:r>
              <a:rPr sz="800" dirty="0">
                <a:solidFill>
                  <a:srgbClr val="FF0000"/>
                </a:solidFill>
                <a:latin typeface="Carlito"/>
                <a:cs typeface="Carlito"/>
              </a:rPr>
              <a:t>.</a:t>
            </a:r>
            <a:endParaRPr sz="800">
              <a:latin typeface="Carlito"/>
              <a:cs typeface="Carlito"/>
            </a:endParaRPr>
          </a:p>
        </p:txBody>
      </p:sp>
      <p:sp>
        <p:nvSpPr>
          <p:cNvPr id="5" name="object 5"/>
          <p:cNvSpPr txBox="1"/>
          <p:nvPr/>
        </p:nvSpPr>
        <p:spPr>
          <a:xfrm>
            <a:off x="1229359" y="2861562"/>
            <a:ext cx="8114030" cy="4177665"/>
          </a:xfrm>
          <a:prstGeom prst="rect">
            <a:avLst/>
          </a:prstGeom>
        </p:spPr>
        <p:txBody>
          <a:bodyPr vert="horz" wrap="square" lIns="0" tIns="12700" rIns="0" bIns="0" rtlCol="0">
            <a:spAutoFit/>
          </a:bodyPr>
          <a:lstStyle/>
          <a:p>
            <a:pPr marL="1612265">
              <a:lnSpc>
                <a:spcPct val="100000"/>
              </a:lnSpc>
              <a:spcBef>
                <a:spcPts val="100"/>
              </a:spcBef>
            </a:pPr>
            <a:r>
              <a:rPr sz="2000" dirty="0">
                <a:latin typeface="Carlito"/>
                <a:cs typeface="Carlito"/>
              </a:rPr>
              <a:t>Si </a:t>
            </a:r>
            <a:r>
              <a:rPr sz="2000" spc="-10" dirty="0">
                <a:latin typeface="Carlito"/>
                <a:cs typeface="Carlito"/>
              </a:rPr>
              <a:t>deve </a:t>
            </a:r>
            <a:r>
              <a:rPr sz="2000" spc="-5" dirty="0">
                <a:latin typeface="Carlito"/>
                <a:cs typeface="Carlito"/>
              </a:rPr>
              <a:t>inoltre indossare </a:t>
            </a:r>
            <a:r>
              <a:rPr sz="2000" b="1" u="heavy" spc="-5" dirty="0">
                <a:uFill>
                  <a:solidFill>
                    <a:srgbClr val="000000"/>
                  </a:solidFill>
                </a:uFill>
                <a:latin typeface="Carlito"/>
                <a:cs typeface="Carlito"/>
              </a:rPr>
              <a:t>scarpe</a:t>
            </a:r>
            <a:r>
              <a:rPr sz="2000" b="1" u="heavy" spc="25" dirty="0">
                <a:uFill>
                  <a:solidFill>
                    <a:srgbClr val="000000"/>
                  </a:solidFill>
                </a:uFill>
                <a:latin typeface="Carlito"/>
                <a:cs typeface="Carlito"/>
              </a:rPr>
              <a:t> </a:t>
            </a:r>
            <a:r>
              <a:rPr sz="2000" b="1" u="heavy" dirty="0">
                <a:uFill>
                  <a:solidFill>
                    <a:srgbClr val="000000"/>
                  </a:solidFill>
                </a:uFill>
                <a:latin typeface="Carlito"/>
                <a:cs typeface="Carlito"/>
              </a:rPr>
              <a:t>chiuse</a:t>
            </a:r>
            <a:r>
              <a:rPr sz="2000" dirty="0">
                <a:latin typeface="Carlito"/>
                <a:cs typeface="Carlito"/>
              </a:rPr>
              <a:t>.</a:t>
            </a:r>
            <a:endParaRPr sz="2000">
              <a:latin typeface="Carlito"/>
              <a:cs typeface="Carlito"/>
            </a:endParaRPr>
          </a:p>
          <a:p>
            <a:pPr marL="1612265">
              <a:lnSpc>
                <a:spcPct val="100000"/>
              </a:lnSpc>
            </a:pPr>
            <a:r>
              <a:rPr sz="2000" dirty="0">
                <a:latin typeface="Carlito"/>
                <a:cs typeface="Carlito"/>
              </a:rPr>
              <a:t>Mai </a:t>
            </a:r>
            <a:r>
              <a:rPr sz="2000" spc="-5" dirty="0">
                <a:latin typeface="Carlito"/>
                <a:cs typeface="Carlito"/>
              </a:rPr>
              <a:t>indossare </a:t>
            </a:r>
            <a:r>
              <a:rPr sz="2000" dirty="0">
                <a:latin typeface="Carlito"/>
                <a:cs typeface="Carlito"/>
              </a:rPr>
              <a:t>sandali o </a:t>
            </a:r>
            <a:r>
              <a:rPr sz="2000" spc="-5" dirty="0">
                <a:latin typeface="Carlito"/>
                <a:cs typeface="Carlito"/>
              </a:rPr>
              <a:t>altri </a:t>
            </a:r>
            <a:r>
              <a:rPr sz="2000" dirty="0">
                <a:latin typeface="Carlito"/>
                <a:cs typeface="Carlito"/>
              </a:rPr>
              <a:t>tipi di </a:t>
            </a:r>
            <a:r>
              <a:rPr sz="2000" spc="-15" dirty="0">
                <a:latin typeface="Carlito"/>
                <a:cs typeface="Carlito"/>
              </a:rPr>
              <a:t>calzature</a:t>
            </a:r>
            <a:r>
              <a:rPr sz="2000" spc="25" dirty="0">
                <a:latin typeface="Carlito"/>
                <a:cs typeface="Carlito"/>
              </a:rPr>
              <a:t> </a:t>
            </a:r>
            <a:r>
              <a:rPr sz="2000" spc="-5" dirty="0">
                <a:latin typeface="Carlito"/>
                <a:cs typeface="Carlito"/>
              </a:rPr>
              <a:t>aperte.</a:t>
            </a:r>
            <a:endParaRPr sz="2000">
              <a:latin typeface="Carlito"/>
              <a:cs typeface="Carlito"/>
            </a:endParaRPr>
          </a:p>
          <a:p>
            <a:pPr>
              <a:lnSpc>
                <a:spcPct val="100000"/>
              </a:lnSpc>
              <a:spcBef>
                <a:spcPts val="20"/>
              </a:spcBef>
            </a:pPr>
            <a:endParaRPr sz="1950">
              <a:latin typeface="Carlito"/>
              <a:cs typeface="Carlito"/>
            </a:endParaRPr>
          </a:p>
          <a:p>
            <a:pPr marL="1612265" marR="1068705">
              <a:lnSpc>
                <a:spcPct val="100000"/>
              </a:lnSpc>
            </a:pPr>
            <a:r>
              <a:rPr sz="2000" spc="-5" dirty="0">
                <a:latin typeface="Carlito"/>
                <a:cs typeface="Carlito"/>
              </a:rPr>
              <a:t>In </a:t>
            </a:r>
            <a:r>
              <a:rPr sz="2000" dirty="0">
                <a:latin typeface="Carlito"/>
                <a:cs typeface="Carlito"/>
              </a:rPr>
              <a:t>alcuni </a:t>
            </a:r>
            <a:r>
              <a:rPr sz="2000" spc="-5" dirty="0">
                <a:latin typeface="Carlito"/>
                <a:cs typeface="Carlito"/>
              </a:rPr>
              <a:t>casi </a:t>
            </a:r>
            <a:r>
              <a:rPr sz="2000" dirty="0">
                <a:latin typeface="Carlito"/>
                <a:cs typeface="Carlito"/>
              </a:rPr>
              <a:t>può </a:t>
            </a:r>
            <a:r>
              <a:rPr sz="2000" spc="-10" dirty="0">
                <a:latin typeface="Carlito"/>
                <a:cs typeface="Carlito"/>
              </a:rPr>
              <a:t>essere </a:t>
            </a:r>
            <a:r>
              <a:rPr sz="2000" spc="-5" dirty="0">
                <a:latin typeface="Carlito"/>
                <a:cs typeface="Carlito"/>
              </a:rPr>
              <a:t>necessario indossare </a:t>
            </a:r>
            <a:r>
              <a:rPr sz="2000" b="1" spc="-5" dirty="0">
                <a:latin typeface="Carlito"/>
                <a:cs typeface="Carlito"/>
              </a:rPr>
              <a:t>guanti  </a:t>
            </a:r>
            <a:r>
              <a:rPr sz="2000" b="1" spc="-10" dirty="0">
                <a:latin typeface="Carlito"/>
                <a:cs typeface="Carlito"/>
              </a:rPr>
              <a:t>protettivi </a:t>
            </a:r>
            <a:r>
              <a:rPr sz="2000" b="1" dirty="0">
                <a:latin typeface="Carlito"/>
                <a:cs typeface="Carlito"/>
              </a:rPr>
              <a:t>o </a:t>
            </a:r>
            <a:r>
              <a:rPr sz="2000" b="1" spc="5" dirty="0">
                <a:latin typeface="Carlito"/>
                <a:cs typeface="Carlito"/>
              </a:rPr>
              <a:t>una</a:t>
            </a:r>
            <a:r>
              <a:rPr sz="2000" b="1" spc="-50" dirty="0">
                <a:latin typeface="Carlito"/>
                <a:cs typeface="Carlito"/>
              </a:rPr>
              <a:t> </a:t>
            </a:r>
            <a:r>
              <a:rPr sz="2000" b="1" spc="-10" dirty="0">
                <a:latin typeface="Carlito"/>
                <a:cs typeface="Carlito"/>
              </a:rPr>
              <a:t>maschera.</a:t>
            </a:r>
            <a:endParaRPr sz="2000">
              <a:latin typeface="Carlito"/>
              <a:cs typeface="Carlito"/>
            </a:endParaRPr>
          </a:p>
          <a:p>
            <a:pPr>
              <a:lnSpc>
                <a:spcPct val="100000"/>
              </a:lnSpc>
            </a:pPr>
            <a:endParaRPr sz="2950">
              <a:latin typeface="Carlito"/>
              <a:cs typeface="Carlito"/>
            </a:endParaRPr>
          </a:p>
          <a:p>
            <a:pPr marL="1612265" marR="1012190">
              <a:lnSpc>
                <a:spcPct val="100000"/>
              </a:lnSpc>
            </a:pPr>
            <a:r>
              <a:rPr sz="2000" spc="-5" dirty="0">
                <a:latin typeface="Carlito"/>
                <a:cs typeface="Carlito"/>
              </a:rPr>
              <a:t>In caso </a:t>
            </a:r>
            <a:r>
              <a:rPr sz="2000" dirty="0">
                <a:latin typeface="Carlito"/>
                <a:cs typeface="Carlito"/>
              </a:rPr>
              <a:t>di danno </a:t>
            </a:r>
            <a:r>
              <a:rPr sz="2000" spc="-5" dirty="0">
                <a:latin typeface="Carlito"/>
                <a:cs typeface="Carlito"/>
              </a:rPr>
              <a:t>alla pelle </a:t>
            </a:r>
            <a:r>
              <a:rPr sz="2000" spc="-15" dirty="0">
                <a:latin typeface="Carlito"/>
                <a:cs typeface="Carlito"/>
              </a:rPr>
              <a:t>irrorare </a:t>
            </a:r>
            <a:r>
              <a:rPr sz="2000" spc="-10" dirty="0">
                <a:latin typeface="Carlito"/>
                <a:cs typeface="Carlito"/>
              </a:rPr>
              <a:t>abbondantemente  </a:t>
            </a:r>
            <a:r>
              <a:rPr sz="2000" dirty="0">
                <a:latin typeface="Carlito"/>
                <a:cs typeface="Carlito"/>
              </a:rPr>
              <a:t>e a </a:t>
            </a:r>
            <a:r>
              <a:rPr sz="2000" spc="-5" dirty="0">
                <a:latin typeface="Carlito"/>
                <a:cs typeface="Carlito"/>
              </a:rPr>
              <a:t>lungo con </a:t>
            </a:r>
            <a:r>
              <a:rPr sz="2000" dirty="0">
                <a:latin typeface="Carlito"/>
                <a:cs typeface="Carlito"/>
              </a:rPr>
              <a:t>acqua </a:t>
            </a:r>
            <a:r>
              <a:rPr sz="2000" spc="-5" dirty="0">
                <a:latin typeface="Carlito"/>
                <a:cs typeface="Carlito"/>
              </a:rPr>
              <a:t>la parte</a:t>
            </a:r>
            <a:r>
              <a:rPr sz="2000" spc="-60" dirty="0">
                <a:latin typeface="Carlito"/>
                <a:cs typeface="Carlito"/>
              </a:rPr>
              <a:t> </a:t>
            </a:r>
            <a:r>
              <a:rPr sz="2000" spc="-5" dirty="0">
                <a:latin typeface="Carlito"/>
                <a:cs typeface="Carlito"/>
              </a:rPr>
              <a:t>colpita.</a:t>
            </a:r>
            <a:endParaRPr sz="2000">
              <a:latin typeface="Carlito"/>
              <a:cs typeface="Carlito"/>
            </a:endParaRPr>
          </a:p>
          <a:p>
            <a:pPr>
              <a:lnSpc>
                <a:spcPct val="100000"/>
              </a:lnSpc>
              <a:spcBef>
                <a:spcPts val="20"/>
              </a:spcBef>
            </a:pPr>
            <a:endParaRPr sz="1950">
              <a:latin typeface="Carlito"/>
              <a:cs typeface="Carlito"/>
            </a:endParaRPr>
          </a:p>
          <a:p>
            <a:pPr marL="1612265">
              <a:lnSpc>
                <a:spcPct val="100000"/>
              </a:lnSpc>
            </a:pPr>
            <a:r>
              <a:rPr sz="2000" b="1" dirty="0">
                <a:latin typeface="Carlito"/>
                <a:cs typeface="Carlito"/>
              </a:rPr>
              <a:t>I </a:t>
            </a:r>
            <a:r>
              <a:rPr sz="2000" b="1" spc="-5" dirty="0">
                <a:latin typeface="Carlito"/>
                <a:cs typeface="Carlito"/>
              </a:rPr>
              <a:t>capelli </a:t>
            </a:r>
            <a:r>
              <a:rPr sz="2000" b="1" dirty="0">
                <a:latin typeface="Carlito"/>
                <a:cs typeface="Carlito"/>
              </a:rPr>
              <a:t>lunghi </a:t>
            </a:r>
            <a:r>
              <a:rPr sz="2000" b="1" spc="-5" dirty="0">
                <a:latin typeface="Carlito"/>
                <a:cs typeface="Carlito"/>
              </a:rPr>
              <a:t>devono essere</a:t>
            </a:r>
            <a:r>
              <a:rPr sz="2000" b="1" spc="-40" dirty="0">
                <a:latin typeface="Carlito"/>
                <a:cs typeface="Carlito"/>
              </a:rPr>
              <a:t> </a:t>
            </a:r>
            <a:r>
              <a:rPr sz="2000" b="1" spc="-15" dirty="0">
                <a:latin typeface="Carlito"/>
                <a:cs typeface="Carlito"/>
              </a:rPr>
              <a:t>legati</a:t>
            </a:r>
            <a:endParaRPr sz="2000">
              <a:latin typeface="Carlito"/>
              <a:cs typeface="Carlito"/>
            </a:endParaRPr>
          </a:p>
          <a:p>
            <a:pPr>
              <a:lnSpc>
                <a:spcPct val="100000"/>
              </a:lnSpc>
            </a:pPr>
            <a:endParaRPr sz="2000">
              <a:latin typeface="Carlito"/>
              <a:cs typeface="Carlito"/>
            </a:endParaRPr>
          </a:p>
          <a:p>
            <a:pPr>
              <a:lnSpc>
                <a:spcPct val="100000"/>
              </a:lnSpc>
              <a:spcBef>
                <a:spcPts val="20"/>
              </a:spcBef>
            </a:pPr>
            <a:endParaRPr sz="2150">
              <a:latin typeface="Carlito"/>
              <a:cs typeface="Carlito"/>
            </a:endParaRPr>
          </a:p>
          <a:p>
            <a:pPr marL="12700">
              <a:lnSpc>
                <a:spcPct val="100000"/>
              </a:lnSpc>
              <a:spcBef>
                <a:spcPts val="5"/>
              </a:spcBef>
            </a:pPr>
            <a:r>
              <a:rPr sz="2000" dirty="0">
                <a:solidFill>
                  <a:srgbClr val="FF0000"/>
                </a:solidFill>
                <a:latin typeface="Carlito"/>
                <a:cs typeface="Carlito"/>
              </a:rPr>
              <a:t>SI DEVE INFORMARE </a:t>
            </a:r>
            <a:r>
              <a:rPr sz="2000" spc="-25" dirty="0">
                <a:solidFill>
                  <a:srgbClr val="FF0000"/>
                </a:solidFill>
                <a:latin typeface="Carlito"/>
                <a:cs typeface="Carlito"/>
              </a:rPr>
              <a:t>IMMEDIATAMENTE </a:t>
            </a:r>
            <a:r>
              <a:rPr sz="2000" dirty="0">
                <a:solidFill>
                  <a:srgbClr val="FF0000"/>
                </a:solidFill>
                <a:latin typeface="Carlito"/>
                <a:cs typeface="Carlito"/>
              </a:rPr>
              <a:t>DI </a:t>
            </a:r>
            <a:r>
              <a:rPr sz="2000" spc="-5" dirty="0">
                <a:solidFill>
                  <a:srgbClr val="FF0000"/>
                </a:solidFill>
                <a:latin typeface="Carlito"/>
                <a:cs typeface="Carlito"/>
              </a:rPr>
              <a:t>QUALSIASI INCIDENTE IL</a:t>
            </a:r>
            <a:r>
              <a:rPr sz="2000" spc="-170" dirty="0">
                <a:solidFill>
                  <a:srgbClr val="FF0000"/>
                </a:solidFill>
                <a:latin typeface="Carlito"/>
                <a:cs typeface="Carlito"/>
              </a:rPr>
              <a:t> </a:t>
            </a:r>
            <a:r>
              <a:rPr sz="2000" dirty="0">
                <a:solidFill>
                  <a:srgbClr val="FF0000"/>
                </a:solidFill>
                <a:latin typeface="Carlito"/>
                <a:cs typeface="Carlito"/>
              </a:rPr>
              <a:t>DOCENTE</a:t>
            </a:r>
            <a:endParaRPr sz="2000">
              <a:latin typeface="Carlito"/>
              <a:cs typeface="Carlito"/>
            </a:endParaRPr>
          </a:p>
        </p:txBody>
      </p:sp>
      <p:sp>
        <p:nvSpPr>
          <p:cNvPr id="6" name="object 6"/>
          <p:cNvSpPr txBox="1">
            <a:spLocks noGrp="1"/>
          </p:cNvSpPr>
          <p:nvPr>
            <p:ph type="title"/>
          </p:nvPr>
        </p:nvSpPr>
        <p:spPr>
          <a:xfrm>
            <a:off x="1316227" y="1089151"/>
            <a:ext cx="7751445" cy="635000"/>
          </a:xfrm>
          <a:prstGeom prst="rect">
            <a:avLst/>
          </a:prstGeom>
        </p:spPr>
        <p:txBody>
          <a:bodyPr vert="horz" wrap="square" lIns="0" tIns="12065" rIns="0" bIns="0" rtlCol="0">
            <a:spAutoFit/>
          </a:bodyPr>
          <a:lstStyle/>
          <a:p>
            <a:pPr marL="12700">
              <a:lnSpc>
                <a:spcPct val="100000"/>
              </a:lnSpc>
              <a:spcBef>
                <a:spcPts val="95"/>
              </a:spcBef>
            </a:pPr>
            <a:r>
              <a:rPr sz="4000" spc="-20" dirty="0">
                <a:solidFill>
                  <a:srgbClr val="548ED5"/>
                </a:solidFill>
              </a:rPr>
              <a:t>Protezione </a:t>
            </a:r>
            <a:r>
              <a:rPr sz="4000" spc="-5" dirty="0">
                <a:solidFill>
                  <a:srgbClr val="548ED5"/>
                </a:solidFill>
              </a:rPr>
              <a:t>delle </a:t>
            </a:r>
            <a:r>
              <a:rPr sz="4000" spc="-15" dirty="0">
                <a:solidFill>
                  <a:srgbClr val="548ED5"/>
                </a:solidFill>
              </a:rPr>
              <a:t>altre </a:t>
            </a:r>
            <a:r>
              <a:rPr sz="4000" spc="-5" dirty="0">
                <a:solidFill>
                  <a:srgbClr val="548ED5"/>
                </a:solidFill>
              </a:rPr>
              <a:t>parti </a:t>
            </a:r>
            <a:r>
              <a:rPr sz="4000" dirty="0">
                <a:solidFill>
                  <a:srgbClr val="548ED5"/>
                </a:solidFill>
              </a:rPr>
              <a:t>del</a:t>
            </a:r>
            <a:r>
              <a:rPr sz="4000" spc="65" dirty="0">
                <a:solidFill>
                  <a:srgbClr val="548ED5"/>
                </a:solidFill>
              </a:rPr>
              <a:t> </a:t>
            </a:r>
            <a:r>
              <a:rPr sz="4000" spc="-10" dirty="0">
                <a:solidFill>
                  <a:srgbClr val="548ED5"/>
                </a:solidFill>
              </a:rPr>
              <a:t>corpo</a:t>
            </a:r>
            <a:endParaRPr sz="4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08835" y="2695446"/>
            <a:ext cx="6769734" cy="3012440"/>
          </a:xfrm>
          <a:prstGeom prst="rect">
            <a:avLst/>
          </a:prstGeom>
        </p:spPr>
        <p:txBody>
          <a:bodyPr vert="horz" wrap="square" lIns="0" tIns="12065" rIns="0" bIns="0" rtlCol="0">
            <a:spAutoFit/>
          </a:bodyPr>
          <a:lstStyle/>
          <a:p>
            <a:pPr marL="12700" marR="2441575">
              <a:lnSpc>
                <a:spcPct val="100000"/>
              </a:lnSpc>
              <a:spcBef>
                <a:spcPts val="95"/>
              </a:spcBef>
            </a:pPr>
            <a:r>
              <a:rPr sz="2800" b="1" spc="-10" dirty="0">
                <a:latin typeface="Carlito"/>
                <a:cs typeface="Carlito"/>
              </a:rPr>
              <a:t>Non </a:t>
            </a:r>
            <a:r>
              <a:rPr sz="2800" b="1" spc="-5" dirty="0">
                <a:latin typeface="Carlito"/>
                <a:cs typeface="Carlito"/>
              </a:rPr>
              <a:t>si </a:t>
            </a:r>
            <a:r>
              <a:rPr sz="2800" b="1" spc="-15" dirty="0">
                <a:latin typeface="Carlito"/>
                <a:cs typeface="Carlito"/>
              </a:rPr>
              <a:t>deve </a:t>
            </a:r>
            <a:r>
              <a:rPr sz="2800" b="1" spc="-10" dirty="0">
                <a:latin typeface="Carlito"/>
                <a:cs typeface="Carlito"/>
              </a:rPr>
              <a:t>mangiare, </a:t>
            </a:r>
            <a:r>
              <a:rPr sz="2800" b="1" spc="-15" dirty="0">
                <a:latin typeface="Carlito"/>
                <a:cs typeface="Carlito"/>
              </a:rPr>
              <a:t>bere </a:t>
            </a:r>
            <a:r>
              <a:rPr sz="2800" b="1" spc="-5" dirty="0">
                <a:latin typeface="Carlito"/>
                <a:cs typeface="Carlito"/>
              </a:rPr>
              <a:t>o  </a:t>
            </a:r>
            <a:r>
              <a:rPr sz="2800" b="1" spc="-10" dirty="0">
                <a:latin typeface="Carlito"/>
                <a:cs typeface="Carlito"/>
              </a:rPr>
              <a:t>fumare </a:t>
            </a:r>
            <a:r>
              <a:rPr sz="2800" b="1" spc="-5" dirty="0">
                <a:latin typeface="Carlito"/>
                <a:cs typeface="Carlito"/>
              </a:rPr>
              <a:t>in</a:t>
            </a:r>
            <a:r>
              <a:rPr sz="2800" b="1" spc="20" dirty="0">
                <a:latin typeface="Carlito"/>
                <a:cs typeface="Carlito"/>
              </a:rPr>
              <a:t> </a:t>
            </a:r>
            <a:r>
              <a:rPr sz="2800" b="1" spc="-15" dirty="0">
                <a:latin typeface="Carlito"/>
                <a:cs typeface="Carlito"/>
              </a:rPr>
              <a:t>laboratorio;</a:t>
            </a:r>
            <a:endParaRPr sz="2800">
              <a:latin typeface="Carlito"/>
              <a:cs typeface="Carlito"/>
            </a:endParaRPr>
          </a:p>
          <a:p>
            <a:pPr>
              <a:lnSpc>
                <a:spcPct val="100000"/>
              </a:lnSpc>
            </a:pPr>
            <a:endParaRPr sz="2750">
              <a:latin typeface="Carlito"/>
              <a:cs typeface="Carlito"/>
            </a:endParaRPr>
          </a:p>
          <a:p>
            <a:pPr marL="12700" marR="2306955">
              <a:lnSpc>
                <a:spcPct val="100000"/>
              </a:lnSpc>
              <a:spcBef>
                <a:spcPts val="5"/>
              </a:spcBef>
            </a:pPr>
            <a:r>
              <a:rPr sz="2800" b="1" spc="-5" dirty="0">
                <a:latin typeface="Carlito"/>
                <a:cs typeface="Carlito"/>
              </a:rPr>
              <a:t>E nemmeno si </a:t>
            </a:r>
            <a:r>
              <a:rPr sz="2800" b="1" spc="-15" dirty="0">
                <a:latin typeface="Carlito"/>
                <a:cs typeface="Carlito"/>
              </a:rPr>
              <a:t>devono portare  bevande </a:t>
            </a:r>
            <a:r>
              <a:rPr sz="2800" b="1" spc="-5" dirty="0">
                <a:latin typeface="Carlito"/>
                <a:cs typeface="Carlito"/>
              </a:rPr>
              <a:t>o</a:t>
            </a:r>
            <a:r>
              <a:rPr sz="2800" b="1" spc="30" dirty="0">
                <a:latin typeface="Carlito"/>
                <a:cs typeface="Carlito"/>
              </a:rPr>
              <a:t> </a:t>
            </a:r>
            <a:r>
              <a:rPr sz="2800" b="1" spc="-5" dirty="0">
                <a:latin typeface="Carlito"/>
                <a:cs typeface="Carlito"/>
              </a:rPr>
              <a:t>cibi.</a:t>
            </a:r>
            <a:endParaRPr sz="2800">
              <a:latin typeface="Carlito"/>
              <a:cs typeface="Carlito"/>
            </a:endParaRPr>
          </a:p>
          <a:p>
            <a:pPr>
              <a:lnSpc>
                <a:spcPct val="100000"/>
              </a:lnSpc>
            </a:pPr>
            <a:endParaRPr sz="2750">
              <a:latin typeface="Carlito"/>
              <a:cs typeface="Carlito"/>
            </a:endParaRPr>
          </a:p>
          <a:p>
            <a:pPr marL="12700">
              <a:lnSpc>
                <a:spcPct val="100000"/>
              </a:lnSpc>
            </a:pPr>
            <a:r>
              <a:rPr sz="2800" b="1" spc="-5" dirty="0">
                <a:latin typeface="Carlito"/>
                <a:cs typeface="Carlito"/>
              </a:rPr>
              <a:t>Prima di </a:t>
            </a:r>
            <a:r>
              <a:rPr sz="2800" b="1" spc="-10" dirty="0">
                <a:latin typeface="Carlito"/>
                <a:cs typeface="Carlito"/>
              </a:rPr>
              <a:t>uscire </a:t>
            </a:r>
            <a:r>
              <a:rPr sz="2800" b="1" spc="-5" dirty="0">
                <a:latin typeface="Carlito"/>
                <a:cs typeface="Carlito"/>
              </a:rPr>
              <a:t>dal </a:t>
            </a:r>
            <a:r>
              <a:rPr sz="2800" b="1" spc="-15" dirty="0">
                <a:latin typeface="Carlito"/>
                <a:cs typeface="Carlito"/>
              </a:rPr>
              <a:t>laboratorio </a:t>
            </a:r>
            <a:r>
              <a:rPr sz="2800" b="1" spc="-20" dirty="0">
                <a:latin typeface="Carlito"/>
                <a:cs typeface="Carlito"/>
              </a:rPr>
              <a:t>lavarsi </a:t>
            </a:r>
            <a:r>
              <a:rPr sz="2800" b="1" spc="-5" dirty="0">
                <a:latin typeface="Carlito"/>
                <a:cs typeface="Carlito"/>
              </a:rPr>
              <a:t>le</a:t>
            </a:r>
            <a:r>
              <a:rPr sz="2800" b="1" spc="120" dirty="0">
                <a:latin typeface="Carlito"/>
                <a:cs typeface="Carlito"/>
              </a:rPr>
              <a:t> </a:t>
            </a:r>
            <a:r>
              <a:rPr sz="2800" b="1" spc="-5" dirty="0">
                <a:latin typeface="Carlito"/>
                <a:cs typeface="Carlito"/>
              </a:rPr>
              <a:t>mani.</a:t>
            </a:r>
            <a:endParaRPr sz="2800">
              <a:latin typeface="Carlito"/>
              <a:cs typeface="Carlito"/>
            </a:endParaRPr>
          </a:p>
        </p:txBody>
      </p:sp>
      <p:sp>
        <p:nvSpPr>
          <p:cNvPr id="3" name="object 3"/>
          <p:cNvSpPr txBox="1">
            <a:spLocks noGrp="1"/>
          </p:cNvSpPr>
          <p:nvPr>
            <p:ph type="title"/>
          </p:nvPr>
        </p:nvSpPr>
        <p:spPr>
          <a:xfrm>
            <a:off x="1608835" y="1086103"/>
            <a:ext cx="6428105" cy="635000"/>
          </a:xfrm>
          <a:prstGeom prst="rect">
            <a:avLst/>
          </a:prstGeom>
        </p:spPr>
        <p:txBody>
          <a:bodyPr vert="horz" wrap="square" lIns="0" tIns="12065" rIns="0" bIns="0" rtlCol="0">
            <a:spAutoFit/>
          </a:bodyPr>
          <a:lstStyle/>
          <a:p>
            <a:pPr marL="12700">
              <a:lnSpc>
                <a:spcPct val="100000"/>
              </a:lnSpc>
              <a:spcBef>
                <a:spcPts val="95"/>
              </a:spcBef>
            </a:pPr>
            <a:r>
              <a:rPr sz="4000" spc="-10" dirty="0">
                <a:solidFill>
                  <a:srgbClr val="548ED5"/>
                </a:solidFill>
              </a:rPr>
              <a:t>Norme </a:t>
            </a:r>
            <a:r>
              <a:rPr sz="4000" spc="-5" dirty="0">
                <a:solidFill>
                  <a:srgbClr val="548ED5"/>
                </a:solidFill>
              </a:rPr>
              <a:t>igieniche </a:t>
            </a:r>
            <a:r>
              <a:rPr sz="4000" spc="-15" dirty="0">
                <a:solidFill>
                  <a:srgbClr val="548ED5"/>
                </a:solidFill>
              </a:rPr>
              <a:t>fondamentali</a:t>
            </a:r>
            <a:endParaRPr sz="4000"/>
          </a:p>
        </p:txBody>
      </p:sp>
      <p:sp>
        <p:nvSpPr>
          <p:cNvPr id="4" name="object 4"/>
          <p:cNvSpPr/>
          <p:nvPr/>
        </p:nvSpPr>
        <p:spPr>
          <a:xfrm>
            <a:off x="6361176" y="1970532"/>
            <a:ext cx="3281171" cy="328117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98295" y="1883155"/>
            <a:ext cx="8335009" cy="5151755"/>
          </a:xfrm>
          <a:prstGeom prst="rect">
            <a:avLst/>
          </a:prstGeom>
        </p:spPr>
        <p:txBody>
          <a:bodyPr vert="horz" wrap="square" lIns="0" tIns="12700" rIns="0" bIns="0" rtlCol="0">
            <a:spAutoFit/>
          </a:bodyPr>
          <a:lstStyle/>
          <a:p>
            <a:pPr marL="12700" marR="3375025">
              <a:lnSpc>
                <a:spcPct val="100000"/>
              </a:lnSpc>
              <a:spcBef>
                <a:spcPts val="100"/>
              </a:spcBef>
            </a:pPr>
            <a:r>
              <a:rPr sz="2400" spc="-5" dirty="0">
                <a:latin typeface="Carlito"/>
                <a:cs typeface="Carlito"/>
              </a:rPr>
              <a:t>Non </a:t>
            </a:r>
            <a:r>
              <a:rPr sz="2400" spc="-25" dirty="0">
                <a:latin typeface="Carlito"/>
                <a:cs typeface="Carlito"/>
              </a:rPr>
              <a:t>fare </a:t>
            </a:r>
            <a:r>
              <a:rPr sz="2400" spc="-15" dirty="0">
                <a:latin typeface="Carlito"/>
                <a:cs typeface="Carlito"/>
              </a:rPr>
              <a:t>sforzi </a:t>
            </a:r>
            <a:r>
              <a:rPr sz="2400" spc="-5" dirty="0">
                <a:latin typeface="Carlito"/>
                <a:cs typeface="Carlito"/>
              </a:rPr>
              <a:t>di </a:t>
            </a:r>
            <a:r>
              <a:rPr sz="2400" spc="-15" dirty="0">
                <a:latin typeface="Carlito"/>
                <a:cs typeface="Carlito"/>
              </a:rPr>
              <a:t>torsione </a:t>
            </a:r>
            <a:r>
              <a:rPr sz="2400" spc="-5" dirty="0">
                <a:latin typeface="Carlito"/>
                <a:cs typeface="Carlito"/>
              </a:rPr>
              <a:t>sulla </a:t>
            </a:r>
            <a:r>
              <a:rPr sz="2400" spc="-10" dirty="0">
                <a:latin typeface="Carlito"/>
                <a:cs typeface="Carlito"/>
              </a:rPr>
              <a:t>vetreria;  </a:t>
            </a:r>
            <a:r>
              <a:rPr sz="2400" dirty="0">
                <a:latin typeface="Carlito"/>
                <a:cs typeface="Carlito"/>
              </a:rPr>
              <a:t>nel </a:t>
            </a:r>
            <a:r>
              <a:rPr sz="2400" spc="-10" dirty="0">
                <a:latin typeface="Carlito"/>
                <a:cs typeface="Carlito"/>
              </a:rPr>
              <a:t>caso cautelarsi con </a:t>
            </a:r>
            <a:r>
              <a:rPr sz="2400" spc="-5" dirty="0">
                <a:latin typeface="Carlito"/>
                <a:cs typeface="Carlito"/>
              </a:rPr>
              <a:t>una</a:t>
            </a:r>
            <a:r>
              <a:rPr sz="2400" spc="-70" dirty="0">
                <a:latin typeface="Carlito"/>
                <a:cs typeface="Carlito"/>
              </a:rPr>
              <a:t> </a:t>
            </a:r>
            <a:r>
              <a:rPr sz="2400" spc="-10" dirty="0">
                <a:latin typeface="Carlito"/>
                <a:cs typeface="Carlito"/>
              </a:rPr>
              <a:t>protezione.</a:t>
            </a:r>
            <a:endParaRPr sz="2400">
              <a:latin typeface="Carlito"/>
              <a:cs typeface="Carlito"/>
            </a:endParaRPr>
          </a:p>
          <a:p>
            <a:pPr>
              <a:lnSpc>
                <a:spcPct val="100000"/>
              </a:lnSpc>
              <a:spcBef>
                <a:spcPts val="10"/>
              </a:spcBef>
            </a:pPr>
            <a:endParaRPr sz="2350">
              <a:latin typeface="Carlito"/>
              <a:cs typeface="Carlito"/>
            </a:endParaRPr>
          </a:p>
          <a:p>
            <a:pPr marL="12700" marR="3037205">
              <a:lnSpc>
                <a:spcPct val="100000"/>
              </a:lnSpc>
            </a:pPr>
            <a:r>
              <a:rPr sz="2400" spc="-5" dirty="0">
                <a:latin typeface="Carlito"/>
                <a:cs typeface="Carlito"/>
              </a:rPr>
              <a:t>Non appoggiare </a:t>
            </a:r>
            <a:r>
              <a:rPr sz="2400" dirty="0">
                <a:latin typeface="Carlito"/>
                <a:cs typeface="Carlito"/>
              </a:rPr>
              <a:t>mai </a:t>
            </a:r>
            <a:r>
              <a:rPr sz="2400" spc="-10" dirty="0">
                <a:latin typeface="Carlito"/>
                <a:cs typeface="Carlito"/>
              </a:rPr>
              <a:t>vetreria </a:t>
            </a:r>
            <a:r>
              <a:rPr sz="2400" dirty="0">
                <a:latin typeface="Carlito"/>
                <a:cs typeface="Carlito"/>
              </a:rPr>
              <a:t>o </a:t>
            </a:r>
            <a:r>
              <a:rPr sz="2400" spc="-10" dirty="0">
                <a:latin typeface="Carlito"/>
                <a:cs typeface="Carlito"/>
              </a:rPr>
              <a:t>recipienti </a:t>
            </a:r>
            <a:r>
              <a:rPr sz="2400" dirty="0">
                <a:latin typeface="Carlito"/>
                <a:cs typeface="Carlito"/>
              </a:rPr>
              <a:t>al  </a:t>
            </a:r>
            <a:r>
              <a:rPr sz="2400" spc="-15" dirty="0">
                <a:latin typeface="Carlito"/>
                <a:cs typeface="Carlito"/>
              </a:rPr>
              <a:t>bordo </a:t>
            </a:r>
            <a:r>
              <a:rPr sz="2400" dirty="0">
                <a:latin typeface="Carlito"/>
                <a:cs typeface="Carlito"/>
              </a:rPr>
              <a:t>del</a:t>
            </a:r>
            <a:r>
              <a:rPr sz="2400" spc="-5" dirty="0">
                <a:latin typeface="Carlito"/>
                <a:cs typeface="Carlito"/>
              </a:rPr>
              <a:t> </a:t>
            </a:r>
            <a:r>
              <a:rPr sz="2400" spc="-10" dirty="0">
                <a:latin typeface="Carlito"/>
                <a:cs typeface="Carlito"/>
              </a:rPr>
              <a:t>banco</a:t>
            </a:r>
            <a:endParaRPr sz="2400">
              <a:latin typeface="Carlito"/>
              <a:cs typeface="Carlito"/>
            </a:endParaRPr>
          </a:p>
          <a:p>
            <a:pPr>
              <a:lnSpc>
                <a:spcPct val="100000"/>
              </a:lnSpc>
              <a:spcBef>
                <a:spcPts val="10"/>
              </a:spcBef>
            </a:pPr>
            <a:endParaRPr sz="2350">
              <a:latin typeface="Carlito"/>
              <a:cs typeface="Carlito"/>
            </a:endParaRPr>
          </a:p>
          <a:p>
            <a:pPr marL="12700" marR="2357120">
              <a:lnSpc>
                <a:spcPct val="100000"/>
              </a:lnSpc>
              <a:tabLst>
                <a:tab pos="4400550" algn="l"/>
              </a:tabLst>
            </a:pPr>
            <a:r>
              <a:rPr sz="2400" spc="-5" dirty="0">
                <a:latin typeface="Carlito"/>
                <a:cs typeface="Carlito"/>
              </a:rPr>
              <a:t>La </a:t>
            </a:r>
            <a:r>
              <a:rPr sz="2400" spc="-10" dirty="0">
                <a:latin typeface="Carlito"/>
                <a:cs typeface="Carlito"/>
              </a:rPr>
              <a:t>vetreria incrinata </a:t>
            </a:r>
            <a:r>
              <a:rPr sz="2400" spc="-5" dirty="0">
                <a:latin typeface="Carlito"/>
                <a:cs typeface="Carlito"/>
              </a:rPr>
              <a:t>non </a:t>
            </a:r>
            <a:r>
              <a:rPr sz="2400" spc="-20" dirty="0">
                <a:latin typeface="Carlito"/>
                <a:cs typeface="Carlito"/>
              </a:rPr>
              <a:t>va</a:t>
            </a:r>
            <a:r>
              <a:rPr sz="2400" spc="25" dirty="0">
                <a:latin typeface="Carlito"/>
                <a:cs typeface="Carlito"/>
              </a:rPr>
              <a:t> </a:t>
            </a:r>
            <a:r>
              <a:rPr sz="2400" spc="-15" dirty="0">
                <a:latin typeface="Carlito"/>
                <a:cs typeface="Carlito"/>
              </a:rPr>
              <a:t>usata</a:t>
            </a:r>
            <a:r>
              <a:rPr sz="2400" dirty="0">
                <a:latin typeface="Carlito"/>
                <a:cs typeface="Carlito"/>
              </a:rPr>
              <a:t> -	</a:t>
            </a:r>
            <a:r>
              <a:rPr sz="2400" spc="-20" dirty="0">
                <a:latin typeface="Carlito"/>
                <a:cs typeface="Carlito"/>
              </a:rPr>
              <a:t>va</a:t>
            </a:r>
            <a:r>
              <a:rPr sz="2400" spc="-65" dirty="0">
                <a:latin typeface="Carlito"/>
                <a:cs typeface="Carlito"/>
              </a:rPr>
              <a:t> </a:t>
            </a:r>
            <a:r>
              <a:rPr sz="2400" spc="-10" dirty="0">
                <a:latin typeface="Carlito"/>
                <a:cs typeface="Carlito"/>
              </a:rPr>
              <a:t>sostituita.  </a:t>
            </a:r>
            <a:r>
              <a:rPr sz="2400" spc="-30" dirty="0">
                <a:latin typeface="Carlito"/>
                <a:cs typeface="Carlito"/>
              </a:rPr>
              <a:t>Fate </a:t>
            </a:r>
            <a:r>
              <a:rPr sz="2400" spc="-15" dirty="0">
                <a:latin typeface="Carlito"/>
                <a:cs typeface="Carlito"/>
              </a:rPr>
              <a:t>attenzione </a:t>
            </a:r>
            <a:r>
              <a:rPr sz="2400" dirty="0">
                <a:latin typeface="Carlito"/>
                <a:cs typeface="Carlito"/>
              </a:rPr>
              <a:t>alle </a:t>
            </a:r>
            <a:r>
              <a:rPr sz="2400" spc="-5" dirty="0">
                <a:latin typeface="Carlito"/>
                <a:cs typeface="Carlito"/>
              </a:rPr>
              <a:t>mani quando </a:t>
            </a:r>
            <a:r>
              <a:rPr sz="2400" spc="-25" dirty="0">
                <a:latin typeface="Carlito"/>
                <a:cs typeface="Carlito"/>
              </a:rPr>
              <a:t>lavate </a:t>
            </a:r>
            <a:r>
              <a:rPr sz="2400" dirty="0">
                <a:latin typeface="Carlito"/>
                <a:cs typeface="Carlito"/>
              </a:rPr>
              <a:t>la  </a:t>
            </a:r>
            <a:r>
              <a:rPr sz="2400" spc="-10" dirty="0">
                <a:latin typeface="Carlito"/>
                <a:cs typeface="Carlito"/>
              </a:rPr>
              <a:t>vetreria.</a:t>
            </a:r>
            <a:endParaRPr sz="2400">
              <a:latin typeface="Carlito"/>
              <a:cs typeface="Carlito"/>
            </a:endParaRPr>
          </a:p>
          <a:p>
            <a:pPr>
              <a:lnSpc>
                <a:spcPct val="100000"/>
              </a:lnSpc>
              <a:spcBef>
                <a:spcPts val="10"/>
              </a:spcBef>
            </a:pPr>
            <a:endParaRPr sz="2350">
              <a:latin typeface="Carlito"/>
              <a:cs typeface="Carlito"/>
            </a:endParaRPr>
          </a:p>
          <a:p>
            <a:pPr marL="12700" marR="2391410">
              <a:lnSpc>
                <a:spcPct val="100000"/>
              </a:lnSpc>
              <a:spcBef>
                <a:spcPts val="5"/>
              </a:spcBef>
              <a:tabLst>
                <a:tab pos="2944495" algn="l"/>
              </a:tabLst>
            </a:pPr>
            <a:r>
              <a:rPr sz="2400" dirty="0">
                <a:latin typeface="Carlito"/>
                <a:cs typeface="Carlito"/>
              </a:rPr>
              <a:t>Se </a:t>
            </a:r>
            <a:r>
              <a:rPr sz="2400" spc="-5" dirty="0">
                <a:latin typeface="Carlito"/>
                <a:cs typeface="Carlito"/>
              </a:rPr>
              <a:t>non si </a:t>
            </a:r>
            <a:r>
              <a:rPr sz="2400" dirty="0">
                <a:latin typeface="Carlito"/>
                <a:cs typeface="Carlito"/>
              </a:rPr>
              <a:t>è </a:t>
            </a:r>
            <a:r>
              <a:rPr sz="2400" spc="-5" dirty="0">
                <a:latin typeface="Carlito"/>
                <a:cs typeface="Carlito"/>
              </a:rPr>
              <a:t>sicuri </a:t>
            </a:r>
            <a:r>
              <a:rPr sz="2400" dirty="0">
                <a:latin typeface="Carlito"/>
                <a:cs typeface="Carlito"/>
              </a:rPr>
              <a:t>che la </a:t>
            </a:r>
            <a:r>
              <a:rPr sz="2400" spc="-10" dirty="0">
                <a:latin typeface="Carlito"/>
                <a:cs typeface="Carlito"/>
              </a:rPr>
              <a:t>vetreria </a:t>
            </a:r>
            <a:r>
              <a:rPr sz="2400" spc="-5" dirty="0">
                <a:latin typeface="Carlito"/>
                <a:cs typeface="Carlito"/>
              </a:rPr>
              <a:t>sia </a:t>
            </a:r>
            <a:r>
              <a:rPr sz="2400" spc="-10" dirty="0">
                <a:latin typeface="Carlito"/>
                <a:cs typeface="Carlito"/>
              </a:rPr>
              <a:t>fredda </a:t>
            </a:r>
            <a:r>
              <a:rPr sz="2400" dirty="0">
                <a:latin typeface="Carlito"/>
                <a:cs typeface="Carlito"/>
              </a:rPr>
              <a:t>e </a:t>
            </a:r>
            <a:r>
              <a:rPr sz="2400" spc="-5" dirty="0">
                <a:latin typeface="Carlito"/>
                <a:cs typeface="Carlito"/>
              </a:rPr>
              <a:t>non  si può</a:t>
            </a:r>
            <a:r>
              <a:rPr sz="2400" dirty="0">
                <a:latin typeface="Carlito"/>
                <a:cs typeface="Carlito"/>
              </a:rPr>
              <a:t> </a:t>
            </a:r>
            <a:r>
              <a:rPr sz="2400" spc="-15" dirty="0">
                <a:latin typeface="Carlito"/>
                <a:cs typeface="Carlito"/>
              </a:rPr>
              <a:t>aspettare</a:t>
            </a:r>
            <a:r>
              <a:rPr sz="2400" spc="-5" dirty="0">
                <a:latin typeface="Carlito"/>
                <a:cs typeface="Carlito"/>
              </a:rPr>
              <a:t> </a:t>
            </a:r>
            <a:r>
              <a:rPr sz="2400" spc="-10" dirty="0">
                <a:latin typeface="Carlito"/>
                <a:cs typeface="Carlito"/>
              </a:rPr>
              <a:t>usare	</a:t>
            </a:r>
            <a:r>
              <a:rPr sz="2400" dirty="0">
                <a:latin typeface="Carlito"/>
                <a:cs typeface="Carlito"/>
              </a:rPr>
              <a:t>delle</a:t>
            </a:r>
            <a:r>
              <a:rPr sz="2400" spc="-15" dirty="0">
                <a:latin typeface="Carlito"/>
                <a:cs typeface="Carlito"/>
              </a:rPr>
              <a:t> </a:t>
            </a:r>
            <a:r>
              <a:rPr sz="2400" spc="-10" dirty="0">
                <a:latin typeface="Carlito"/>
                <a:cs typeface="Carlito"/>
              </a:rPr>
              <a:t>pinze.</a:t>
            </a:r>
            <a:endParaRPr sz="2400">
              <a:latin typeface="Carlito"/>
              <a:cs typeface="Carlito"/>
            </a:endParaRPr>
          </a:p>
          <a:p>
            <a:pPr marL="12700" marR="5080">
              <a:lnSpc>
                <a:spcPct val="100000"/>
              </a:lnSpc>
              <a:spcBef>
                <a:spcPts val="1000"/>
              </a:spcBef>
            </a:pPr>
            <a:r>
              <a:rPr sz="2000" b="1" dirty="0">
                <a:solidFill>
                  <a:srgbClr val="FF0000"/>
                </a:solidFill>
                <a:latin typeface="Carlito"/>
                <a:cs typeface="Carlito"/>
              </a:rPr>
              <a:t>In </a:t>
            </a:r>
            <a:r>
              <a:rPr sz="2000" b="1" spc="-5" dirty="0">
                <a:solidFill>
                  <a:srgbClr val="FF0000"/>
                </a:solidFill>
                <a:latin typeface="Carlito"/>
                <a:cs typeface="Carlito"/>
              </a:rPr>
              <a:t>caso </a:t>
            </a:r>
            <a:r>
              <a:rPr sz="2000" b="1" dirty="0">
                <a:solidFill>
                  <a:srgbClr val="FF0000"/>
                </a:solidFill>
                <a:latin typeface="Carlito"/>
                <a:cs typeface="Carlito"/>
              </a:rPr>
              <a:t>di piccole ustioni: </a:t>
            </a:r>
            <a:r>
              <a:rPr sz="2000" b="1" spc="-5" dirty="0">
                <a:solidFill>
                  <a:srgbClr val="FF0000"/>
                </a:solidFill>
                <a:latin typeface="Carlito"/>
                <a:cs typeface="Carlito"/>
              </a:rPr>
              <a:t>scoprire </a:t>
            </a:r>
            <a:r>
              <a:rPr sz="2000" b="1" dirty="0">
                <a:solidFill>
                  <a:srgbClr val="FF0000"/>
                </a:solidFill>
                <a:latin typeface="Carlito"/>
                <a:cs typeface="Carlito"/>
              </a:rPr>
              <a:t>la </a:t>
            </a:r>
            <a:r>
              <a:rPr sz="2000" b="1" spc="-5" dirty="0">
                <a:solidFill>
                  <a:srgbClr val="FF0000"/>
                </a:solidFill>
                <a:latin typeface="Carlito"/>
                <a:cs typeface="Carlito"/>
              </a:rPr>
              <a:t>parte; </a:t>
            </a:r>
            <a:r>
              <a:rPr sz="2000" b="1" spc="-20" dirty="0">
                <a:solidFill>
                  <a:srgbClr val="FF0000"/>
                </a:solidFill>
                <a:latin typeface="Carlito"/>
                <a:cs typeface="Carlito"/>
              </a:rPr>
              <a:t>Irrorare </a:t>
            </a:r>
            <a:r>
              <a:rPr sz="2000" b="1" dirty="0">
                <a:solidFill>
                  <a:srgbClr val="FF0000"/>
                </a:solidFill>
                <a:latin typeface="Carlito"/>
                <a:cs typeface="Carlito"/>
              </a:rPr>
              <a:t>a </a:t>
            </a:r>
            <a:r>
              <a:rPr sz="2000" b="1" spc="-5" dirty="0">
                <a:solidFill>
                  <a:srgbClr val="FF0000"/>
                </a:solidFill>
                <a:latin typeface="Carlito"/>
                <a:cs typeface="Carlito"/>
              </a:rPr>
              <a:t>lungo con </a:t>
            </a:r>
            <a:r>
              <a:rPr sz="2000" b="1" dirty="0">
                <a:solidFill>
                  <a:srgbClr val="FF0000"/>
                </a:solidFill>
                <a:latin typeface="Carlito"/>
                <a:cs typeface="Carlito"/>
              </a:rPr>
              <a:t>acqua; </a:t>
            </a:r>
            <a:r>
              <a:rPr sz="2000" b="1" spc="-10" dirty="0">
                <a:solidFill>
                  <a:srgbClr val="FF0000"/>
                </a:solidFill>
                <a:latin typeface="Carlito"/>
                <a:cs typeface="Carlito"/>
              </a:rPr>
              <a:t>Avvisare  </a:t>
            </a:r>
            <a:r>
              <a:rPr sz="2000" b="1" dirty="0">
                <a:solidFill>
                  <a:srgbClr val="FF0000"/>
                </a:solidFill>
                <a:latin typeface="Carlito"/>
                <a:cs typeface="Carlito"/>
              </a:rPr>
              <a:t>il</a:t>
            </a:r>
            <a:r>
              <a:rPr sz="2000" b="1" spc="-15" dirty="0">
                <a:solidFill>
                  <a:srgbClr val="FF0000"/>
                </a:solidFill>
                <a:latin typeface="Carlito"/>
                <a:cs typeface="Carlito"/>
              </a:rPr>
              <a:t> </a:t>
            </a:r>
            <a:r>
              <a:rPr sz="2000" b="1" spc="-5" dirty="0">
                <a:solidFill>
                  <a:srgbClr val="FF0000"/>
                </a:solidFill>
                <a:latin typeface="Carlito"/>
                <a:cs typeface="Carlito"/>
              </a:rPr>
              <a:t>docente.</a:t>
            </a:r>
            <a:endParaRPr sz="2000">
              <a:latin typeface="Carlito"/>
              <a:cs typeface="Carlito"/>
            </a:endParaRPr>
          </a:p>
        </p:txBody>
      </p:sp>
      <p:sp>
        <p:nvSpPr>
          <p:cNvPr id="3" name="object 3"/>
          <p:cNvSpPr txBox="1">
            <a:spLocks noGrp="1"/>
          </p:cNvSpPr>
          <p:nvPr>
            <p:ph type="title"/>
          </p:nvPr>
        </p:nvSpPr>
        <p:spPr>
          <a:xfrm>
            <a:off x="1608835" y="1150111"/>
            <a:ext cx="3237865" cy="635000"/>
          </a:xfrm>
          <a:prstGeom prst="rect">
            <a:avLst/>
          </a:prstGeom>
        </p:spPr>
        <p:txBody>
          <a:bodyPr vert="horz" wrap="square" lIns="0" tIns="12065" rIns="0" bIns="0" rtlCol="0">
            <a:spAutoFit/>
          </a:bodyPr>
          <a:lstStyle/>
          <a:p>
            <a:pPr marL="12700">
              <a:lnSpc>
                <a:spcPct val="100000"/>
              </a:lnSpc>
              <a:spcBef>
                <a:spcPts val="95"/>
              </a:spcBef>
            </a:pPr>
            <a:r>
              <a:rPr sz="4000" spc="-65" dirty="0">
                <a:solidFill>
                  <a:srgbClr val="548ED5"/>
                </a:solidFill>
              </a:rPr>
              <a:t>Tagli </a:t>
            </a:r>
            <a:r>
              <a:rPr sz="4000" spc="-5" dirty="0">
                <a:solidFill>
                  <a:srgbClr val="548ED5"/>
                </a:solidFill>
              </a:rPr>
              <a:t>ed</a:t>
            </a:r>
            <a:r>
              <a:rPr sz="4000" dirty="0">
                <a:solidFill>
                  <a:srgbClr val="548ED5"/>
                </a:solidFill>
              </a:rPr>
              <a:t> </a:t>
            </a:r>
            <a:r>
              <a:rPr sz="4000" spc="-10" dirty="0">
                <a:solidFill>
                  <a:srgbClr val="548ED5"/>
                </a:solidFill>
              </a:rPr>
              <a:t>Ustioni</a:t>
            </a:r>
            <a:endParaRPr sz="4000"/>
          </a:p>
        </p:txBody>
      </p:sp>
      <p:grpSp>
        <p:nvGrpSpPr>
          <p:cNvPr id="4" name="object 4"/>
          <p:cNvGrpSpPr/>
          <p:nvPr/>
        </p:nvGrpSpPr>
        <p:grpSpPr>
          <a:xfrm>
            <a:off x="6961631" y="1333500"/>
            <a:ext cx="2950845" cy="4730750"/>
            <a:chOff x="6961631" y="1333500"/>
            <a:chExt cx="2950845" cy="4730750"/>
          </a:xfrm>
        </p:grpSpPr>
        <p:sp>
          <p:nvSpPr>
            <p:cNvPr id="5" name="object 5"/>
            <p:cNvSpPr/>
            <p:nvPr/>
          </p:nvSpPr>
          <p:spPr>
            <a:xfrm>
              <a:off x="6961631" y="1333500"/>
              <a:ext cx="2950463" cy="1969007"/>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088123" y="3291840"/>
              <a:ext cx="2823971" cy="2772155"/>
            </a:xfrm>
            <a:prstGeom prst="rect">
              <a:avLst/>
            </a:prstGeom>
            <a:blipFill>
              <a:blip r:embed="rId3" cstate="print"/>
              <a:stretch>
                <a:fillRect/>
              </a:stretch>
            </a:blipFill>
          </p:spPr>
          <p:txBody>
            <a:bodyPr wrap="square" lIns="0" tIns="0" rIns="0" bIns="0" rtlCol="0"/>
            <a:lstStyle/>
            <a:p>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86331" y="1273555"/>
            <a:ext cx="4935855" cy="5512435"/>
          </a:xfrm>
          <a:prstGeom prst="rect">
            <a:avLst/>
          </a:prstGeom>
        </p:spPr>
        <p:txBody>
          <a:bodyPr vert="horz" wrap="square" lIns="0" tIns="12700" rIns="0" bIns="0" rtlCol="0">
            <a:spAutoFit/>
          </a:bodyPr>
          <a:lstStyle/>
          <a:p>
            <a:pPr marL="12700" marR="5080">
              <a:lnSpc>
                <a:spcPct val="100000"/>
              </a:lnSpc>
              <a:spcBef>
                <a:spcPts val="100"/>
              </a:spcBef>
            </a:pPr>
            <a:r>
              <a:rPr sz="2000" b="1" spc="-10" dirty="0">
                <a:latin typeface="Carlito"/>
                <a:cs typeface="Carlito"/>
              </a:rPr>
              <a:t>Informarsi </a:t>
            </a:r>
            <a:r>
              <a:rPr sz="2000" b="1" u="heavy" spc="-5" dirty="0">
                <a:uFill>
                  <a:solidFill>
                    <a:srgbClr val="000000"/>
                  </a:solidFill>
                </a:uFill>
                <a:latin typeface="Carlito"/>
                <a:cs typeface="Carlito"/>
              </a:rPr>
              <a:t>sempre</a:t>
            </a:r>
            <a:r>
              <a:rPr sz="2000" b="1" spc="-5" dirty="0">
                <a:latin typeface="Carlito"/>
                <a:cs typeface="Carlito"/>
              </a:rPr>
              <a:t> </a:t>
            </a:r>
            <a:r>
              <a:rPr sz="2000" b="1" dirty="0">
                <a:latin typeface="Carlito"/>
                <a:cs typeface="Carlito"/>
              </a:rPr>
              <a:t>della </a:t>
            </a:r>
            <a:r>
              <a:rPr sz="2000" b="1" spc="-5" dirty="0">
                <a:latin typeface="Carlito"/>
                <a:cs typeface="Carlito"/>
              </a:rPr>
              <a:t>pericolosità </a:t>
            </a:r>
            <a:r>
              <a:rPr sz="2000" b="1" dirty="0">
                <a:latin typeface="Carlito"/>
                <a:cs typeface="Carlito"/>
              </a:rPr>
              <a:t>e </a:t>
            </a:r>
            <a:r>
              <a:rPr sz="2000" b="1" spc="-5" dirty="0">
                <a:latin typeface="Carlito"/>
                <a:cs typeface="Carlito"/>
              </a:rPr>
              <a:t>tossicità  </a:t>
            </a:r>
            <a:r>
              <a:rPr sz="2000" b="1" dirty="0">
                <a:latin typeface="Carlito"/>
                <a:cs typeface="Carlito"/>
              </a:rPr>
              <a:t>dei</a:t>
            </a:r>
            <a:r>
              <a:rPr sz="2000" b="1" spc="-15" dirty="0">
                <a:latin typeface="Carlito"/>
                <a:cs typeface="Carlito"/>
              </a:rPr>
              <a:t> </a:t>
            </a:r>
            <a:r>
              <a:rPr sz="2000" b="1" spc="-5" dirty="0">
                <a:latin typeface="Carlito"/>
                <a:cs typeface="Carlito"/>
              </a:rPr>
              <a:t>prodotti</a:t>
            </a:r>
            <a:endParaRPr sz="2000">
              <a:latin typeface="Carlito"/>
              <a:cs typeface="Carlito"/>
            </a:endParaRPr>
          </a:p>
          <a:p>
            <a:pPr marL="12700">
              <a:lnSpc>
                <a:spcPct val="100000"/>
              </a:lnSpc>
            </a:pPr>
            <a:r>
              <a:rPr sz="2000" b="1" dirty="0">
                <a:latin typeface="Carlito"/>
                <a:cs typeface="Carlito"/>
              </a:rPr>
              <a:t>chimici che</a:t>
            </a:r>
            <a:r>
              <a:rPr sz="2000" b="1" spc="-50" dirty="0">
                <a:latin typeface="Carlito"/>
                <a:cs typeface="Carlito"/>
              </a:rPr>
              <a:t> </a:t>
            </a:r>
            <a:r>
              <a:rPr sz="2000" b="1" spc="-10" dirty="0">
                <a:latin typeface="Carlito"/>
                <a:cs typeface="Carlito"/>
              </a:rPr>
              <a:t>utilizzate.</a:t>
            </a:r>
            <a:endParaRPr sz="2000">
              <a:latin typeface="Carlito"/>
              <a:cs typeface="Carlito"/>
            </a:endParaRPr>
          </a:p>
          <a:p>
            <a:pPr>
              <a:lnSpc>
                <a:spcPct val="100000"/>
              </a:lnSpc>
              <a:spcBef>
                <a:spcPts val="20"/>
              </a:spcBef>
            </a:pPr>
            <a:endParaRPr sz="1950">
              <a:latin typeface="Carlito"/>
              <a:cs typeface="Carlito"/>
            </a:endParaRPr>
          </a:p>
          <a:p>
            <a:pPr marL="12700">
              <a:lnSpc>
                <a:spcPct val="100000"/>
              </a:lnSpc>
            </a:pPr>
            <a:r>
              <a:rPr sz="2000" b="1" dirty="0">
                <a:latin typeface="Carlito"/>
                <a:cs typeface="Carlito"/>
              </a:rPr>
              <a:t>Non </a:t>
            </a:r>
            <a:r>
              <a:rPr sz="2000" b="1" spc="-10" dirty="0">
                <a:latin typeface="Carlito"/>
                <a:cs typeface="Carlito"/>
              </a:rPr>
              <a:t>toccare </a:t>
            </a:r>
            <a:r>
              <a:rPr sz="2000" b="1" spc="-5" dirty="0">
                <a:latin typeface="Carlito"/>
                <a:cs typeface="Carlito"/>
              </a:rPr>
              <a:t>con </a:t>
            </a:r>
            <a:r>
              <a:rPr sz="2000" b="1" dirty="0">
                <a:latin typeface="Carlito"/>
                <a:cs typeface="Carlito"/>
              </a:rPr>
              <a:t>le mani i</a:t>
            </a:r>
            <a:r>
              <a:rPr sz="2000" b="1" spc="-60" dirty="0">
                <a:latin typeface="Carlito"/>
                <a:cs typeface="Carlito"/>
              </a:rPr>
              <a:t> </a:t>
            </a:r>
            <a:r>
              <a:rPr sz="2000" b="1" spc="-10" dirty="0">
                <a:latin typeface="Carlito"/>
                <a:cs typeface="Carlito"/>
              </a:rPr>
              <a:t>reattivi.</a:t>
            </a:r>
            <a:endParaRPr sz="2000">
              <a:latin typeface="Carlito"/>
              <a:cs typeface="Carlito"/>
            </a:endParaRPr>
          </a:p>
          <a:p>
            <a:pPr marL="12700" marR="141605">
              <a:lnSpc>
                <a:spcPct val="100000"/>
              </a:lnSpc>
            </a:pPr>
            <a:r>
              <a:rPr sz="2000" b="1" spc="-10" dirty="0">
                <a:latin typeface="Carlito"/>
                <a:cs typeface="Carlito"/>
              </a:rPr>
              <a:t>Usare </a:t>
            </a:r>
            <a:r>
              <a:rPr sz="2000" b="1" dirty="0">
                <a:latin typeface="Carlito"/>
                <a:cs typeface="Carlito"/>
              </a:rPr>
              <a:t>i </a:t>
            </a:r>
            <a:r>
              <a:rPr sz="2000" b="1" spc="-10" dirty="0">
                <a:latin typeface="Carlito"/>
                <a:cs typeface="Carlito"/>
              </a:rPr>
              <a:t>mezzi </a:t>
            </a:r>
            <a:r>
              <a:rPr sz="2000" b="1" dirty="0">
                <a:latin typeface="Carlito"/>
                <a:cs typeface="Carlito"/>
              </a:rPr>
              <a:t>opportuni: </a:t>
            </a:r>
            <a:r>
              <a:rPr sz="2000" spc="-10" dirty="0">
                <a:latin typeface="Carlito"/>
                <a:cs typeface="Carlito"/>
              </a:rPr>
              <a:t>spatole, bacchette </a:t>
            </a:r>
            <a:r>
              <a:rPr sz="2000" dirty="0">
                <a:latin typeface="Carlito"/>
                <a:cs typeface="Carlito"/>
              </a:rPr>
              <a:t>di  </a:t>
            </a:r>
            <a:r>
              <a:rPr sz="2000" spc="-20" dirty="0">
                <a:latin typeface="Carlito"/>
                <a:cs typeface="Carlito"/>
              </a:rPr>
              <a:t>vetro</a:t>
            </a:r>
            <a:r>
              <a:rPr sz="2000" spc="5" dirty="0">
                <a:latin typeface="Carlito"/>
                <a:cs typeface="Carlito"/>
              </a:rPr>
              <a:t> </a:t>
            </a:r>
            <a:r>
              <a:rPr sz="2000" dirty="0">
                <a:latin typeface="Carlito"/>
                <a:cs typeface="Carlito"/>
              </a:rPr>
              <a:t>ecc.</a:t>
            </a:r>
            <a:endParaRPr sz="2000">
              <a:latin typeface="Carlito"/>
              <a:cs typeface="Carlito"/>
            </a:endParaRPr>
          </a:p>
          <a:p>
            <a:pPr>
              <a:lnSpc>
                <a:spcPct val="100000"/>
              </a:lnSpc>
              <a:spcBef>
                <a:spcPts val="20"/>
              </a:spcBef>
            </a:pPr>
            <a:endParaRPr sz="1950">
              <a:latin typeface="Carlito"/>
              <a:cs typeface="Carlito"/>
            </a:endParaRPr>
          </a:p>
          <a:p>
            <a:pPr marL="12700" marR="67310" algn="just">
              <a:lnSpc>
                <a:spcPct val="100000"/>
              </a:lnSpc>
            </a:pPr>
            <a:r>
              <a:rPr sz="2000" spc="-5" dirty="0">
                <a:latin typeface="Carlito"/>
                <a:cs typeface="Carlito"/>
              </a:rPr>
              <a:t>In caso </a:t>
            </a:r>
            <a:r>
              <a:rPr sz="2000" dirty="0">
                <a:latin typeface="Carlito"/>
                <a:cs typeface="Carlito"/>
              </a:rPr>
              <a:t>di </a:t>
            </a:r>
            <a:r>
              <a:rPr sz="2000" spc="-5" dirty="0">
                <a:latin typeface="Carlito"/>
                <a:cs typeface="Carlito"/>
              </a:rPr>
              <a:t>contaminazione, </a:t>
            </a:r>
            <a:r>
              <a:rPr sz="2000" spc="-20" dirty="0">
                <a:latin typeface="Carlito"/>
                <a:cs typeface="Carlito"/>
              </a:rPr>
              <a:t>lavare </a:t>
            </a:r>
            <a:r>
              <a:rPr sz="2000" spc="-5" dirty="0">
                <a:latin typeface="Carlito"/>
                <a:cs typeface="Carlito"/>
              </a:rPr>
              <a:t>le </a:t>
            </a:r>
            <a:r>
              <a:rPr sz="2000" dirty="0">
                <a:latin typeface="Carlito"/>
                <a:cs typeface="Carlito"/>
              </a:rPr>
              <a:t>mani al più  </a:t>
            </a:r>
            <a:r>
              <a:rPr sz="2000" spc="-20" dirty="0">
                <a:latin typeface="Carlito"/>
                <a:cs typeface="Carlito"/>
              </a:rPr>
              <a:t>presto, </a:t>
            </a:r>
            <a:r>
              <a:rPr sz="2000" spc="-5" dirty="0">
                <a:latin typeface="Carlito"/>
                <a:cs typeface="Carlito"/>
              </a:rPr>
              <a:t>con </a:t>
            </a:r>
            <a:r>
              <a:rPr sz="2000" spc="-10" dirty="0">
                <a:latin typeface="Carlito"/>
                <a:cs typeface="Carlito"/>
              </a:rPr>
              <a:t>molta </a:t>
            </a:r>
            <a:r>
              <a:rPr sz="2000" dirty="0">
                <a:latin typeface="Carlito"/>
                <a:cs typeface="Carlito"/>
              </a:rPr>
              <a:t>acqua e </a:t>
            </a:r>
            <a:r>
              <a:rPr sz="2000" spc="-10" dirty="0">
                <a:latin typeface="Carlito"/>
                <a:cs typeface="Carlito"/>
              </a:rPr>
              <a:t>accuratamente. </a:t>
            </a:r>
            <a:r>
              <a:rPr sz="2000" b="1" dirty="0">
                <a:latin typeface="Carlito"/>
                <a:cs typeface="Carlito"/>
              </a:rPr>
              <a:t>Mai  </a:t>
            </a:r>
            <a:r>
              <a:rPr sz="2000" b="1" spc="-10" dirty="0">
                <a:latin typeface="Carlito"/>
                <a:cs typeface="Carlito"/>
              </a:rPr>
              <a:t>portare </a:t>
            </a:r>
            <a:r>
              <a:rPr sz="2000" b="1" dirty="0">
                <a:latin typeface="Carlito"/>
                <a:cs typeface="Carlito"/>
              </a:rPr>
              <a:t>le manisporche alla </a:t>
            </a:r>
            <a:r>
              <a:rPr sz="2000" b="1" spc="-5" dirty="0">
                <a:latin typeface="Carlito"/>
                <a:cs typeface="Carlito"/>
              </a:rPr>
              <a:t>bocca </a:t>
            </a:r>
            <a:r>
              <a:rPr sz="2000" b="1" dirty="0">
                <a:latin typeface="Carlito"/>
                <a:cs typeface="Carlito"/>
              </a:rPr>
              <a:t>e </a:t>
            </a:r>
            <a:r>
              <a:rPr sz="2000" b="1" spc="-5" dirty="0">
                <a:latin typeface="Carlito"/>
                <a:cs typeface="Carlito"/>
              </a:rPr>
              <a:t>agli</a:t>
            </a:r>
            <a:r>
              <a:rPr sz="2000" b="1" spc="-90" dirty="0">
                <a:latin typeface="Carlito"/>
                <a:cs typeface="Carlito"/>
              </a:rPr>
              <a:t> </a:t>
            </a:r>
            <a:r>
              <a:rPr sz="2000" b="1" dirty="0">
                <a:latin typeface="Carlito"/>
                <a:cs typeface="Carlito"/>
              </a:rPr>
              <a:t>occhi.</a:t>
            </a:r>
            <a:endParaRPr sz="2000">
              <a:latin typeface="Carlito"/>
              <a:cs typeface="Carlito"/>
            </a:endParaRPr>
          </a:p>
          <a:p>
            <a:pPr>
              <a:lnSpc>
                <a:spcPct val="100000"/>
              </a:lnSpc>
              <a:spcBef>
                <a:spcPts val="20"/>
              </a:spcBef>
            </a:pPr>
            <a:endParaRPr sz="1950">
              <a:latin typeface="Carlito"/>
              <a:cs typeface="Carlito"/>
            </a:endParaRPr>
          </a:p>
          <a:p>
            <a:pPr marL="12700" marR="662940">
              <a:lnSpc>
                <a:spcPct val="100000"/>
              </a:lnSpc>
            </a:pPr>
            <a:r>
              <a:rPr sz="2000" spc="-10" dirty="0">
                <a:latin typeface="Carlito"/>
                <a:cs typeface="Carlito"/>
              </a:rPr>
              <a:t>Usare </a:t>
            </a:r>
            <a:r>
              <a:rPr sz="2000" dirty="0">
                <a:latin typeface="Carlito"/>
                <a:cs typeface="Carlito"/>
              </a:rPr>
              <a:t>gli </a:t>
            </a:r>
            <a:r>
              <a:rPr sz="2000" spc="-5" dirty="0">
                <a:latin typeface="Carlito"/>
                <a:cs typeface="Carlito"/>
              </a:rPr>
              <a:t>appositi </a:t>
            </a:r>
            <a:r>
              <a:rPr sz="2000" spc="-10" dirty="0">
                <a:latin typeface="Carlito"/>
                <a:cs typeface="Carlito"/>
              </a:rPr>
              <a:t>aspiratori </a:t>
            </a:r>
            <a:r>
              <a:rPr sz="2000" dirty="0">
                <a:latin typeface="Carlito"/>
                <a:cs typeface="Carlito"/>
              </a:rPr>
              <a:t>per </a:t>
            </a:r>
            <a:r>
              <a:rPr sz="2000" spc="-15" dirty="0">
                <a:latin typeface="Carlito"/>
                <a:cs typeface="Carlito"/>
              </a:rPr>
              <a:t>prelevare  </a:t>
            </a:r>
            <a:r>
              <a:rPr sz="2000" spc="-5" dirty="0">
                <a:latin typeface="Carlito"/>
                <a:cs typeface="Carlito"/>
              </a:rPr>
              <a:t>liquidi con le</a:t>
            </a:r>
            <a:r>
              <a:rPr sz="2000" spc="-20" dirty="0">
                <a:latin typeface="Carlito"/>
                <a:cs typeface="Carlito"/>
              </a:rPr>
              <a:t> </a:t>
            </a:r>
            <a:r>
              <a:rPr sz="2000" spc="-10" dirty="0">
                <a:latin typeface="Carlito"/>
                <a:cs typeface="Carlito"/>
              </a:rPr>
              <a:t>pipette.</a:t>
            </a:r>
            <a:endParaRPr sz="2000">
              <a:latin typeface="Carlito"/>
              <a:cs typeface="Carlito"/>
            </a:endParaRPr>
          </a:p>
          <a:p>
            <a:pPr marL="12700" algn="just">
              <a:lnSpc>
                <a:spcPct val="100000"/>
              </a:lnSpc>
            </a:pPr>
            <a:r>
              <a:rPr sz="2000" b="1" u="heavy" dirty="0">
                <a:uFill>
                  <a:solidFill>
                    <a:srgbClr val="000000"/>
                  </a:solidFill>
                </a:uFill>
                <a:latin typeface="Carlito"/>
                <a:cs typeface="Carlito"/>
              </a:rPr>
              <a:t>Mai</a:t>
            </a:r>
            <a:r>
              <a:rPr sz="2000" b="1" dirty="0">
                <a:latin typeface="Carlito"/>
                <a:cs typeface="Carlito"/>
              </a:rPr>
              <a:t> </a:t>
            </a:r>
            <a:r>
              <a:rPr sz="2000" b="1" spc="-5" dirty="0">
                <a:latin typeface="Carlito"/>
                <a:cs typeface="Carlito"/>
              </a:rPr>
              <a:t>usare </a:t>
            </a:r>
            <a:r>
              <a:rPr sz="2000" b="1" dirty="0">
                <a:latin typeface="Carlito"/>
                <a:cs typeface="Carlito"/>
              </a:rPr>
              <a:t>la </a:t>
            </a:r>
            <a:r>
              <a:rPr sz="2000" b="1" spc="-5" dirty="0">
                <a:latin typeface="Carlito"/>
                <a:cs typeface="Carlito"/>
              </a:rPr>
              <a:t>bocca </a:t>
            </a:r>
            <a:r>
              <a:rPr sz="2000" b="1" dirty="0">
                <a:latin typeface="Carlito"/>
                <a:cs typeface="Carlito"/>
              </a:rPr>
              <a:t>per </a:t>
            </a:r>
            <a:r>
              <a:rPr sz="2000" b="1" spc="-10" dirty="0">
                <a:latin typeface="Carlito"/>
                <a:cs typeface="Carlito"/>
              </a:rPr>
              <a:t>aspirare</a:t>
            </a:r>
            <a:r>
              <a:rPr sz="2000" b="1" spc="-35" dirty="0">
                <a:latin typeface="Carlito"/>
                <a:cs typeface="Carlito"/>
              </a:rPr>
              <a:t> </a:t>
            </a:r>
            <a:r>
              <a:rPr sz="2000" b="1" dirty="0">
                <a:latin typeface="Carlito"/>
                <a:cs typeface="Carlito"/>
              </a:rPr>
              <a:t>liquidi.</a:t>
            </a:r>
            <a:endParaRPr sz="2000">
              <a:latin typeface="Carlito"/>
              <a:cs typeface="Carlito"/>
            </a:endParaRPr>
          </a:p>
          <a:p>
            <a:pPr>
              <a:lnSpc>
                <a:spcPct val="100000"/>
              </a:lnSpc>
              <a:spcBef>
                <a:spcPts val="20"/>
              </a:spcBef>
            </a:pPr>
            <a:endParaRPr sz="1950">
              <a:latin typeface="Carlito"/>
              <a:cs typeface="Carlito"/>
            </a:endParaRPr>
          </a:p>
          <a:p>
            <a:pPr marL="12700" marR="307340">
              <a:lnSpc>
                <a:spcPct val="100000"/>
              </a:lnSpc>
            </a:pPr>
            <a:r>
              <a:rPr sz="2000" b="1" dirty="0">
                <a:latin typeface="Carlito"/>
                <a:cs typeface="Carlito"/>
              </a:rPr>
              <a:t>Non </a:t>
            </a:r>
            <a:r>
              <a:rPr sz="2000" b="1" spc="-5" dirty="0">
                <a:latin typeface="Carlito"/>
                <a:cs typeface="Carlito"/>
              </a:rPr>
              <a:t>eseguire </a:t>
            </a:r>
            <a:r>
              <a:rPr sz="2000" b="1" dirty="0">
                <a:latin typeface="Carlito"/>
                <a:cs typeface="Carlito"/>
              </a:rPr>
              <a:t>di </a:t>
            </a:r>
            <a:r>
              <a:rPr sz="2000" b="1" spc="-5" dirty="0">
                <a:latin typeface="Carlito"/>
                <a:cs typeface="Carlito"/>
              </a:rPr>
              <a:t>propria iniziativa </a:t>
            </a:r>
            <a:r>
              <a:rPr sz="2000" b="1" spc="-10" dirty="0">
                <a:latin typeface="Carlito"/>
                <a:cs typeface="Carlito"/>
              </a:rPr>
              <a:t>prove</a:t>
            </a:r>
            <a:r>
              <a:rPr sz="2000" b="1" spc="-80" dirty="0">
                <a:latin typeface="Carlito"/>
                <a:cs typeface="Carlito"/>
              </a:rPr>
              <a:t> </a:t>
            </a:r>
            <a:r>
              <a:rPr sz="2000" b="1" dirty="0">
                <a:latin typeface="Carlito"/>
                <a:cs typeface="Carlito"/>
              </a:rPr>
              <a:t>non  </a:t>
            </a:r>
            <a:r>
              <a:rPr sz="2000" b="1" spc="-10" dirty="0">
                <a:latin typeface="Carlito"/>
                <a:cs typeface="Carlito"/>
              </a:rPr>
              <a:t>previste</a:t>
            </a:r>
            <a:r>
              <a:rPr sz="2000" b="1" spc="-15" dirty="0">
                <a:latin typeface="Carlito"/>
                <a:cs typeface="Carlito"/>
              </a:rPr>
              <a:t> </a:t>
            </a:r>
            <a:r>
              <a:rPr sz="2000" b="1" spc="-5" dirty="0">
                <a:latin typeface="Carlito"/>
                <a:cs typeface="Carlito"/>
              </a:rPr>
              <a:t>dall’insegnante.</a:t>
            </a:r>
            <a:endParaRPr sz="2000">
              <a:latin typeface="Carlito"/>
              <a:cs typeface="Carlito"/>
            </a:endParaRPr>
          </a:p>
        </p:txBody>
      </p:sp>
      <p:sp>
        <p:nvSpPr>
          <p:cNvPr id="3" name="object 3"/>
          <p:cNvSpPr/>
          <p:nvPr/>
        </p:nvSpPr>
        <p:spPr>
          <a:xfrm>
            <a:off x="6763511" y="4383023"/>
            <a:ext cx="3148583" cy="2401823"/>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746747" y="1738883"/>
            <a:ext cx="3165347" cy="211226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85035" y="733425"/>
            <a:ext cx="5452110" cy="513715"/>
          </a:xfrm>
          <a:prstGeom prst="rect">
            <a:avLst/>
          </a:prstGeom>
        </p:spPr>
        <p:txBody>
          <a:bodyPr vert="horz" wrap="square" lIns="0" tIns="12700" rIns="0" bIns="0" rtlCol="0">
            <a:spAutoFit/>
          </a:bodyPr>
          <a:lstStyle/>
          <a:p>
            <a:pPr marL="12700">
              <a:lnSpc>
                <a:spcPct val="100000"/>
              </a:lnSpc>
              <a:spcBef>
                <a:spcPts val="100"/>
              </a:spcBef>
            </a:pPr>
            <a:r>
              <a:rPr sz="3200" spc="-50" dirty="0">
                <a:solidFill>
                  <a:srgbClr val="548ED5"/>
                </a:solidFill>
              </a:rPr>
              <a:t>ALTRE </a:t>
            </a:r>
            <a:r>
              <a:rPr sz="3200" dirty="0">
                <a:solidFill>
                  <a:srgbClr val="548ED5"/>
                </a:solidFill>
              </a:rPr>
              <a:t>NORME </a:t>
            </a:r>
            <a:r>
              <a:rPr sz="3200" spc="-5" dirty="0">
                <a:solidFill>
                  <a:srgbClr val="548ED5"/>
                </a:solidFill>
              </a:rPr>
              <a:t>DI</a:t>
            </a:r>
            <a:r>
              <a:rPr sz="3200" spc="10" dirty="0">
                <a:solidFill>
                  <a:srgbClr val="548ED5"/>
                </a:solidFill>
              </a:rPr>
              <a:t> </a:t>
            </a:r>
            <a:r>
              <a:rPr sz="3200" spc="-35" dirty="0">
                <a:solidFill>
                  <a:srgbClr val="548ED5"/>
                </a:solidFill>
              </a:rPr>
              <a:t>LABORATORIO</a:t>
            </a:r>
            <a:endParaRPr sz="3200"/>
          </a:p>
        </p:txBody>
      </p:sp>
      <p:sp>
        <p:nvSpPr>
          <p:cNvPr id="3" name="object 3"/>
          <p:cNvSpPr txBox="1"/>
          <p:nvPr/>
        </p:nvSpPr>
        <p:spPr>
          <a:xfrm>
            <a:off x="1685035" y="1465358"/>
            <a:ext cx="6610350" cy="2608406"/>
          </a:xfrm>
          <a:prstGeom prst="rect">
            <a:avLst/>
          </a:prstGeom>
        </p:spPr>
        <p:txBody>
          <a:bodyPr vert="horz" wrap="square" lIns="0" tIns="12700" rIns="0" bIns="0" rtlCol="0">
            <a:spAutoFit/>
          </a:bodyPr>
          <a:lstStyle/>
          <a:p>
            <a:pPr marL="12700" marR="831215">
              <a:lnSpc>
                <a:spcPct val="100000"/>
              </a:lnSpc>
              <a:spcBef>
                <a:spcPts val="100"/>
              </a:spcBef>
            </a:pPr>
            <a:r>
              <a:rPr sz="2000" b="1" spc="-10" dirty="0">
                <a:latin typeface="Carlito"/>
                <a:cs typeface="Carlito"/>
              </a:rPr>
              <a:t>Scrivere </a:t>
            </a:r>
            <a:r>
              <a:rPr sz="2000" b="1" dirty="0">
                <a:latin typeface="Carlito"/>
                <a:cs typeface="Carlito"/>
              </a:rPr>
              <a:t>sul </a:t>
            </a:r>
            <a:r>
              <a:rPr sz="2000" b="1" spc="-10" dirty="0">
                <a:latin typeface="Carlito"/>
                <a:cs typeface="Carlito"/>
              </a:rPr>
              <a:t>contenitore</a:t>
            </a:r>
            <a:r>
              <a:rPr sz="2000" spc="-10" dirty="0">
                <a:latin typeface="Carlito"/>
                <a:cs typeface="Carlito"/>
              </a:rPr>
              <a:t>, </a:t>
            </a:r>
            <a:r>
              <a:rPr sz="2000" dirty="0">
                <a:latin typeface="Carlito"/>
                <a:cs typeface="Carlito"/>
              </a:rPr>
              <a:t>per ogni </a:t>
            </a:r>
            <a:r>
              <a:rPr sz="2000" spc="-5" dirty="0">
                <a:latin typeface="Carlito"/>
                <a:cs typeface="Carlito"/>
              </a:rPr>
              <a:t>soluzione </a:t>
            </a:r>
            <a:r>
              <a:rPr sz="2000" dirty="0">
                <a:latin typeface="Carlito"/>
                <a:cs typeface="Carlito"/>
              </a:rPr>
              <a:t>o </a:t>
            </a:r>
            <a:r>
              <a:rPr sz="2000" spc="-10" dirty="0">
                <a:latin typeface="Carlito"/>
                <a:cs typeface="Carlito"/>
              </a:rPr>
              <a:t>composto  </a:t>
            </a:r>
            <a:r>
              <a:rPr sz="2000" spc="-15" dirty="0">
                <a:latin typeface="Carlito"/>
                <a:cs typeface="Carlito"/>
              </a:rPr>
              <a:t>preparato </a:t>
            </a:r>
            <a:r>
              <a:rPr sz="2000" spc="-5" dirty="0">
                <a:latin typeface="Carlito"/>
                <a:cs typeface="Carlito"/>
              </a:rPr>
              <a:t>la descrizione, il </a:t>
            </a:r>
            <a:r>
              <a:rPr sz="2000" spc="-20" dirty="0">
                <a:latin typeface="Carlito"/>
                <a:cs typeface="Carlito"/>
              </a:rPr>
              <a:t>vostro </a:t>
            </a:r>
            <a:r>
              <a:rPr sz="2000" spc="-5" dirty="0">
                <a:latin typeface="Carlito"/>
                <a:cs typeface="Carlito"/>
              </a:rPr>
              <a:t>nome </a:t>
            </a:r>
            <a:r>
              <a:rPr sz="2000" dirty="0">
                <a:latin typeface="Carlito"/>
                <a:cs typeface="Carlito"/>
              </a:rPr>
              <a:t>e </a:t>
            </a:r>
            <a:r>
              <a:rPr sz="2000" spc="-5" dirty="0">
                <a:latin typeface="Carlito"/>
                <a:cs typeface="Carlito"/>
              </a:rPr>
              <a:t>la</a:t>
            </a:r>
            <a:r>
              <a:rPr sz="2000" spc="75" dirty="0">
                <a:latin typeface="Carlito"/>
                <a:cs typeface="Carlito"/>
              </a:rPr>
              <a:t> </a:t>
            </a:r>
            <a:r>
              <a:rPr sz="2000" spc="-10" dirty="0">
                <a:latin typeface="Carlito"/>
                <a:cs typeface="Carlito"/>
              </a:rPr>
              <a:t>data.</a:t>
            </a:r>
            <a:endParaRPr sz="2000" dirty="0">
              <a:latin typeface="Carlito"/>
              <a:cs typeface="Carlito"/>
            </a:endParaRPr>
          </a:p>
          <a:p>
            <a:pPr marL="12700" marR="5080">
              <a:lnSpc>
                <a:spcPct val="100000"/>
              </a:lnSpc>
              <a:spcBef>
                <a:spcPts val="1680"/>
              </a:spcBef>
            </a:pPr>
            <a:r>
              <a:rPr sz="2000" dirty="0">
                <a:latin typeface="Carlito"/>
                <a:cs typeface="Carlito"/>
              </a:rPr>
              <a:t>Alla fine </a:t>
            </a:r>
            <a:r>
              <a:rPr sz="2000" spc="-5" dirty="0">
                <a:latin typeface="Carlito"/>
                <a:cs typeface="Carlito"/>
              </a:rPr>
              <a:t>della </a:t>
            </a:r>
            <a:r>
              <a:rPr sz="2000" spc="-10" dirty="0">
                <a:latin typeface="Carlito"/>
                <a:cs typeface="Carlito"/>
              </a:rPr>
              <a:t>giornata </a:t>
            </a:r>
            <a:r>
              <a:rPr sz="2000" b="1" spc="-5" dirty="0">
                <a:latin typeface="Carlito"/>
                <a:cs typeface="Carlito"/>
              </a:rPr>
              <a:t>pulire </a:t>
            </a:r>
            <a:r>
              <a:rPr sz="2000" b="1" dirty="0">
                <a:latin typeface="Carlito"/>
                <a:cs typeface="Carlito"/>
              </a:rPr>
              <a:t>i banchi, </a:t>
            </a:r>
            <a:r>
              <a:rPr sz="2000" b="1" spc="-10" dirty="0">
                <a:latin typeface="Carlito"/>
                <a:cs typeface="Carlito"/>
              </a:rPr>
              <a:t>riportare </a:t>
            </a:r>
            <a:r>
              <a:rPr sz="2000" b="1" dirty="0">
                <a:latin typeface="Carlito"/>
                <a:cs typeface="Carlito"/>
              </a:rPr>
              <a:t>i </a:t>
            </a:r>
            <a:r>
              <a:rPr sz="2000" b="1" spc="-5" dirty="0">
                <a:latin typeface="Carlito"/>
                <a:cs typeface="Carlito"/>
              </a:rPr>
              <a:t>prodotti  </a:t>
            </a:r>
            <a:r>
              <a:rPr sz="2000" b="1" dirty="0">
                <a:latin typeface="Carlito"/>
                <a:cs typeface="Carlito"/>
              </a:rPr>
              <a:t>chimici </a:t>
            </a:r>
            <a:r>
              <a:rPr sz="2000" b="1" spc="-5" dirty="0">
                <a:latin typeface="Carlito"/>
                <a:cs typeface="Carlito"/>
              </a:rPr>
              <a:t>al </a:t>
            </a:r>
            <a:r>
              <a:rPr sz="2000" b="1" spc="-10" dirty="0">
                <a:latin typeface="Carlito"/>
                <a:cs typeface="Carlito"/>
              </a:rPr>
              <a:t>loro posto </a:t>
            </a:r>
            <a:r>
              <a:rPr sz="2000" b="1" dirty="0">
                <a:latin typeface="Carlito"/>
                <a:cs typeface="Carlito"/>
              </a:rPr>
              <a:t>e </a:t>
            </a:r>
            <a:r>
              <a:rPr sz="2000" b="1" spc="-5" dirty="0">
                <a:latin typeface="Carlito"/>
                <a:cs typeface="Carlito"/>
              </a:rPr>
              <a:t>disporre </a:t>
            </a:r>
            <a:r>
              <a:rPr sz="2000" b="1" dirty="0">
                <a:latin typeface="Carlito"/>
                <a:cs typeface="Carlito"/>
              </a:rPr>
              <a:t>i rifiuti </a:t>
            </a:r>
            <a:r>
              <a:rPr sz="2000" spc="-5" dirty="0">
                <a:latin typeface="Carlito"/>
                <a:cs typeface="Carlito"/>
              </a:rPr>
              <a:t>tossici</a:t>
            </a:r>
            <a:r>
              <a:rPr sz="2000" spc="-70" dirty="0">
                <a:latin typeface="Carlito"/>
                <a:cs typeface="Carlito"/>
              </a:rPr>
              <a:t> </a:t>
            </a:r>
            <a:r>
              <a:rPr sz="2000" spc="-5" dirty="0">
                <a:latin typeface="Carlito"/>
                <a:cs typeface="Carlito"/>
              </a:rPr>
              <a:t>opportunamente.</a:t>
            </a:r>
            <a:endParaRPr sz="2000" dirty="0">
              <a:latin typeface="Carlito"/>
              <a:cs typeface="Carlito"/>
            </a:endParaRPr>
          </a:p>
          <a:p>
            <a:pPr>
              <a:lnSpc>
                <a:spcPct val="100000"/>
              </a:lnSpc>
              <a:spcBef>
                <a:spcPts val="30"/>
              </a:spcBef>
            </a:pPr>
            <a:endParaRPr sz="1450" dirty="0">
              <a:latin typeface="Carlito"/>
              <a:cs typeface="Carlito"/>
            </a:endParaRPr>
          </a:p>
          <a:p>
            <a:pPr marL="12700">
              <a:lnSpc>
                <a:spcPct val="100000"/>
              </a:lnSpc>
            </a:pPr>
            <a:r>
              <a:rPr sz="2000" b="1" spc="-5" dirty="0">
                <a:latin typeface="Carlito"/>
                <a:cs typeface="Carlito"/>
              </a:rPr>
              <a:t>Lasciare </a:t>
            </a:r>
            <a:r>
              <a:rPr sz="2000" b="1" dirty="0">
                <a:latin typeface="Carlito"/>
                <a:cs typeface="Carlito"/>
              </a:rPr>
              <a:t>le </a:t>
            </a:r>
            <a:r>
              <a:rPr sz="2000" b="1" spc="-20" dirty="0">
                <a:latin typeface="Carlito"/>
                <a:cs typeface="Carlito"/>
              </a:rPr>
              <a:t>attrezzature </a:t>
            </a:r>
            <a:r>
              <a:rPr sz="2000" b="1" dirty="0">
                <a:latin typeface="Carlito"/>
                <a:cs typeface="Carlito"/>
              </a:rPr>
              <a:t>di </a:t>
            </a:r>
            <a:r>
              <a:rPr sz="2000" b="1" spc="-10" dirty="0">
                <a:latin typeface="Carlito"/>
                <a:cs typeface="Carlito"/>
              </a:rPr>
              <a:t>laboratorio </a:t>
            </a:r>
            <a:r>
              <a:rPr sz="2000" b="1" spc="-5" dirty="0">
                <a:latin typeface="Carlito"/>
                <a:cs typeface="Carlito"/>
              </a:rPr>
              <a:t>pulite </a:t>
            </a:r>
            <a:r>
              <a:rPr sz="2000" b="1" dirty="0">
                <a:latin typeface="Carlito"/>
                <a:cs typeface="Carlito"/>
              </a:rPr>
              <a:t>dopo</a:t>
            </a:r>
            <a:r>
              <a:rPr sz="2000" b="1" spc="-15" dirty="0">
                <a:latin typeface="Carlito"/>
                <a:cs typeface="Carlito"/>
              </a:rPr>
              <a:t> </a:t>
            </a:r>
            <a:r>
              <a:rPr sz="2000" b="1" spc="-5" dirty="0" err="1">
                <a:latin typeface="Carlito"/>
                <a:cs typeface="Carlito"/>
              </a:rPr>
              <a:t>l’uso</a:t>
            </a:r>
            <a:r>
              <a:rPr sz="2000" b="1" spc="-5" dirty="0">
                <a:latin typeface="Carlito"/>
                <a:cs typeface="Carlito"/>
              </a:rPr>
              <a:t>.</a:t>
            </a:r>
            <a:endParaRPr lang="it-IT" sz="2000" b="1" spc="-5" dirty="0">
              <a:latin typeface="Carlito"/>
              <a:cs typeface="Carlito"/>
            </a:endParaRPr>
          </a:p>
          <a:p>
            <a:pPr marL="12700">
              <a:lnSpc>
                <a:spcPct val="100000"/>
              </a:lnSpc>
            </a:pPr>
            <a:endParaRPr lang="it-IT" sz="2000" b="1" spc="-5" dirty="0">
              <a:latin typeface="Carlito"/>
              <a:cs typeface="Carlito"/>
            </a:endParaRPr>
          </a:p>
          <a:p>
            <a:pPr marL="12700">
              <a:lnSpc>
                <a:spcPct val="100000"/>
              </a:lnSpc>
            </a:pPr>
            <a:r>
              <a:rPr lang="it-IT" sz="2000" b="1" spc="-5" dirty="0">
                <a:latin typeface="Carlito"/>
                <a:cs typeface="Carlito"/>
              </a:rPr>
              <a:t>              </a:t>
            </a:r>
            <a:r>
              <a:rPr lang="it-IT" sz="2000" b="1" spc="-5" dirty="0">
                <a:solidFill>
                  <a:schemeClr val="accent1"/>
                </a:solidFill>
                <a:latin typeface="Carlito"/>
                <a:cs typeface="Carlito"/>
              </a:rPr>
              <a:t>SIMBOLI DI PERICOLO SULLE ETICHETTE</a:t>
            </a:r>
            <a:endParaRPr sz="2000" dirty="0">
              <a:solidFill>
                <a:schemeClr val="accent1"/>
              </a:solidFill>
              <a:latin typeface="Carlito"/>
              <a:cs typeface="Carlito"/>
            </a:endParaRPr>
          </a:p>
        </p:txBody>
      </p:sp>
      <p:pic>
        <p:nvPicPr>
          <p:cNvPr id="6" name="Immagine 5">
            <a:extLst>
              <a:ext uri="{FF2B5EF4-FFF2-40B4-BE49-F238E27FC236}">
                <a16:creationId xmlns:a16="http://schemas.microsoft.com/office/drawing/2014/main" id="{B27F1696-4FC2-4981-9821-AC34241298AC}"/>
              </a:ext>
            </a:extLst>
          </p:cNvPr>
          <p:cNvPicPr>
            <a:picLocks noChangeAspect="1"/>
          </p:cNvPicPr>
          <p:nvPr/>
        </p:nvPicPr>
        <p:blipFill>
          <a:blip r:embed="rId2"/>
          <a:stretch>
            <a:fillRect/>
          </a:stretch>
        </p:blipFill>
        <p:spPr>
          <a:xfrm>
            <a:off x="1685035" y="4177689"/>
            <a:ext cx="6779946" cy="334724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6997945" y="4031273"/>
            <a:ext cx="2914150" cy="3175722"/>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body" idx="1"/>
          </p:nvPr>
        </p:nvSpPr>
        <p:spPr>
          <a:prstGeom prst="rect">
            <a:avLst/>
          </a:prstGeom>
        </p:spPr>
        <p:txBody>
          <a:bodyPr vert="horz" wrap="square" lIns="0" tIns="12700" rIns="0" bIns="0" rtlCol="0">
            <a:spAutoFit/>
          </a:bodyPr>
          <a:lstStyle/>
          <a:p>
            <a:pPr marL="12700" marR="5715">
              <a:lnSpc>
                <a:spcPct val="100000"/>
              </a:lnSpc>
              <a:spcBef>
                <a:spcPts val="100"/>
              </a:spcBef>
            </a:pPr>
            <a:r>
              <a:rPr i="1" spc="-5" dirty="0"/>
              <a:t>…..</a:t>
            </a:r>
            <a:r>
              <a:rPr b="1" i="1" spc="-5" dirty="0">
                <a:latin typeface="Carlito"/>
                <a:cs typeface="Carlito"/>
              </a:rPr>
              <a:t>La mano </a:t>
            </a:r>
            <a:r>
              <a:rPr b="1" i="1" dirty="0">
                <a:latin typeface="Carlito"/>
                <a:cs typeface="Carlito"/>
              </a:rPr>
              <a:t>è lo </a:t>
            </a:r>
            <a:r>
              <a:rPr b="1" i="1" spc="-10" dirty="0">
                <a:latin typeface="Carlito"/>
                <a:cs typeface="Carlito"/>
              </a:rPr>
              <a:t>strumento </a:t>
            </a:r>
            <a:r>
              <a:rPr b="1" i="1" dirty="0">
                <a:latin typeface="Carlito"/>
                <a:cs typeface="Carlito"/>
              </a:rPr>
              <a:t>più </a:t>
            </a:r>
            <a:r>
              <a:rPr b="1" i="1" spc="-10" dirty="0">
                <a:latin typeface="Carlito"/>
                <a:cs typeface="Carlito"/>
              </a:rPr>
              <a:t>importante dell’uomo</a:t>
            </a:r>
            <a:r>
              <a:rPr i="1" spc="-10" dirty="0"/>
              <a:t>: </a:t>
            </a:r>
            <a:r>
              <a:rPr i="1" dirty="0"/>
              <a:t>è </a:t>
            </a:r>
            <a:r>
              <a:rPr i="1" spc="-30" dirty="0"/>
              <a:t>l’arto </a:t>
            </a:r>
            <a:r>
              <a:rPr i="1" spc="-5" dirty="0"/>
              <a:t>che  </a:t>
            </a:r>
            <a:r>
              <a:rPr spc="-15" dirty="0"/>
              <a:t>caratterizza </a:t>
            </a:r>
            <a:r>
              <a:rPr spc="-5" dirty="0"/>
              <a:t>gli esseri umani da </a:t>
            </a:r>
            <a:r>
              <a:rPr spc="-10" dirty="0"/>
              <a:t>tutti </a:t>
            </a:r>
            <a:r>
              <a:rPr spc="-5" dirty="0"/>
              <a:t>gli altri esseri viventi</a:t>
            </a:r>
            <a:r>
              <a:rPr spc="140" dirty="0"/>
              <a:t> </a:t>
            </a:r>
            <a:r>
              <a:rPr dirty="0"/>
              <a:t>del</a:t>
            </a:r>
          </a:p>
          <a:p>
            <a:pPr marL="12700" marR="1021715">
              <a:lnSpc>
                <a:spcPct val="100000"/>
              </a:lnSpc>
            </a:pPr>
            <a:r>
              <a:rPr i="1" spc="-10" dirty="0"/>
              <a:t>creato. </a:t>
            </a:r>
            <a:r>
              <a:rPr i="1" spc="-5" dirty="0"/>
              <a:t>Con la mano </a:t>
            </a:r>
            <a:r>
              <a:rPr i="1" spc="-20" dirty="0"/>
              <a:t>l’umanità </a:t>
            </a:r>
            <a:r>
              <a:rPr i="1" dirty="0"/>
              <a:t>è </a:t>
            </a:r>
            <a:r>
              <a:rPr i="1" spc="-10" dirty="0"/>
              <a:t>riuscita </a:t>
            </a:r>
            <a:r>
              <a:rPr i="1" dirty="0"/>
              <a:t>a </a:t>
            </a:r>
            <a:r>
              <a:rPr i="1" spc="-10" dirty="0"/>
              <a:t>costruire </a:t>
            </a:r>
            <a:r>
              <a:rPr i="1" spc="-5" dirty="0"/>
              <a:t>(e </a:t>
            </a:r>
            <a:r>
              <a:rPr i="1" dirty="0"/>
              <a:t>a </a:t>
            </a:r>
            <a:r>
              <a:rPr i="1" spc="-10" dirty="0"/>
              <a:t>volte </a:t>
            </a:r>
            <a:r>
              <a:rPr i="1" dirty="0"/>
              <a:t>a  </a:t>
            </a:r>
            <a:r>
              <a:rPr spc="-10" dirty="0"/>
              <a:t>distruggere) intere civiltà. </a:t>
            </a:r>
            <a:r>
              <a:rPr spc="-5" dirty="0"/>
              <a:t>Con le mani la donna </a:t>
            </a:r>
            <a:r>
              <a:rPr dirty="0"/>
              <a:t>e </a:t>
            </a:r>
            <a:r>
              <a:rPr spc="-25" dirty="0"/>
              <a:t>l’uomo  </a:t>
            </a:r>
            <a:r>
              <a:rPr b="1" i="1" spc="-25" dirty="0">
                <a:latin typeface="Carlito"/>
                <a:cs typeface="Carlito"/>
              </a:rPr>
              <a:t>“comunicano”, </a:t>
            </a:r>
            <a:r>
              <a:rPr b="1" i="1" spc="-30" dirty="0">
                <a:latin typeface="Carlito"/>
                <a:cs typeface="Carlito"/>
              </a:rPr>
              <a:t>“creano”, </a:t>
            </a:r>
            <a:r>
              <a:rPr b="1" i="1" spc="-25" dirty="0">
                <a:latin typeface="Carlito"/>
                <a:cs typeface="Carlito"/>
              </a:rPr>
              <a:t>“scoprono”, </a:t>
            </a:r>
            <a:r>
              <a:rPr b="1" i="1" dirty="0">
                <a:latin typeface="Carlito"/>
                <a:cs typeface="Carlito"/>
              </a:rPr>
              <a:t>“ </a:t>
            </a:r>
            <a:r>
              <a:rPr b="1" i="1" spc="-25" dirty="0">
                <a:latin typeface="Carlito"/>
                <a:cs typeface="Carlito"/>
              </a:rPr>
              <a:t>giocano”, </a:t>
            </a:r>
            <a:r>
              <a:rPr b="1" i="1" dirty="0">
                <a:latin typeface="Carlito"/>
                <a:cs typeface="Carlito"/>
              </a:rPr>
              <a:t>“</a:t>
            </a:r>
            <a:r>
              <a:rPr b="1" i="1" spc="155" dirty="0">
                <a:latin typeface="Carlito"/>
                <a:cs typeface="Carlito"/>
              </a:rPr>
              <a:t> </a:t>
            </a:r>
            <a:r>
              <a:rPr b="1" i="1" spc="-20" dirty="0">
                <a:latin typeface="Carlito"/>
                <a:cs typeface="Carlito"/>
              </a:rPr>
              <a:t>lavorano”.</a:t>
            </a:r>
          </a:p>
          <a:p>
            <a:pPr marL="12700" marR="5080" algn="just">
              <a:lnSpc>
                <a:spcPct val="100000"/>
              </a:lnSpc>
            </a:pPr>
            <a:r>
              <a:rPr i="1" spc="-10" dirty="0"/>
              <a:t>…………</a:t>
            </a:r>
            <a:r>
              <a:rPr b="1" i="1" spc="-10" dirty="0">
                <a:latin typeface="Carlito"/>
                <a:cs typeface="Carlito"/>
              </a:rPr>
              <a:t>La </a:t>
            </a:r>
            <a:r>
              <a:rPr b="1" i="1" dirty="0">
                <a:latin typeface="Carlito"/>
                <a:cs typeface="Carlito"/>
              </a:rPr>
              <a:t>mano </a:t>
            </a:r>
            <a:r>
              <a:rPr b="1" i="1" spc="-5" dirty="0">
                <a:latin typeface="Carlito"/>
                <a:cs typeface="Carlito"/>
              </a:rPr>
              <a:t>scopre</a:t>
            </a:r>
            <a:r>
              <a:rPr i="1" spc="-5" dirty="0"/>
              <a:t>: muove, enumera, </a:t>
            </a:r>
            <a:r>
              <a:rPr i="1" spc="-10" dirty="0"/>
              <a:t>sposta, </a:t>
            </a:r>
            <a:r>
              <a:rPr i="1" spc="-5" dirty="0"/>
              <a:t>mischia, classifica,  </a:t>
            </a:r>
            <a:r>
              <a:rPr spc="-5" dirty="0"/>
              <a:t>raggruppa, afferra, </a:t>
            </a:r>
            <a:r>
              <a:rPr spc="-10" dirty="0"/>
              <a:t>appunta... </a:t>
            </a:r>
            <a:r>
              <a:rPr spc="-5" dirty="0"/>
              <a:t>Sono </a:t>
            </a:r>
            <a:r>
              <a:rPr dirty="0"/>
              <a:t>i </a:t>
            </a:r>
            <a:r>
              <a:rPr spc="-5" dirty="0"/>
              <a:t>gesti </a:t>
            </a:r>
            <a:r>
              <a:rPr dirty="0"/>
              <a:t>e </a:t>
            </a:r>
            <a:r>
              <a:rPr spc="-5" dirty="0"/>
              <a:t>le azioni quotidiane di  </a:t>
            </a:r>
            <a:r>
              <a:rPr spc="-10" dirty="0"/>
              <a:t>alpinisti, </a:t>
            </a:r>
            <a:r>
              <a:rPr spc="-5" dirty="0"/>
              <a:t>scienziati, </a:t>
            </a:r>
            <a:r>
              <a:rPr spc="-10" dirty="0"/>
              <a:t>ricercatori, </a:t>
            </a:r>
            <a:r>
              <a:rPr spc="-5" dirty="0"/>
              <a:t>archeologi,</a:t>
            </a:r>
            <a:r>
              <a:rPr spc="140" dirty="0"/>
              <a:t> </a:t>
            </a:r>
            <a:r>
              <a:rPr spc="-5" dirty="0"/>
              <a:t>biologi.</a:t>
            </a:r>
          </a:p>
          <a:p>
            <a:pPr>
              <a:lnSpc>
                <a:spcPct val="100000"/>
              </a:lnSpc>
              <a:spcBef>
                <a:spcPts val="20"/>
              </a:spcBef>
            </a:pPr>
            <a:endParaRPr sz="1750"/>
          </a:p>
          <a:p>
            <a:pPr marL="12700" marR="5080" algn="just">
              <a:lnSpc>
                <a:spcPct val="100000"/>
              </a:lnSpc>
            </a:pPr>
            <a:r>
              <a:rPr b="1" i="1" spc="-5" dirty="0">
                <a:latin typeface="Carlito"/>
                <a:cs typeface="Carlito"/>
              </a:rPr>
              <a:t>La </a:t>
            </a:r>
            <a:r>
              <a:rPr b="1" i="1" dirty="0">
                <a:latin typeface="Carlito"/>
                <a:cs typeface="Carlito"/>
              </a:rPr>
              <a:t>mano </a:t>
            </a:r>
            <a:r>
              <a:rPr b="1" i="1" spc="-5" dirty="0">
                <a:latin typeface="Carlito"/>
                <a:cs typeface="Carlito"/>
              </a:rPr>
              <a:t>lavora</a:t>
            </a:r>
            <a:r>
              <a:rPr i="1" spc="-5" dirty="0"/>
              <a:t>: </a:t>
            </a:r>
            <a:r>
              <a:rPr i="1" spc="-10" dirty="0"/>
              <a:t>avvita, </a:t>
            </a:r>
            <a:r>
              <a:rPr i="1" spc="-5" dirty="0"/>
              <a:t>sega, imbullona, </a:t>
            </a:r>
            <a:r>
              <a:rPr i="1" spc="-10" dirty="0"/>
              <a:t>punta, </a:t>
            </a:r>
            <a:r>
              <a:rPr i="1" spc="-5" dirty="0"/>
              <a:t>assembla, </a:t>
            </a:r>
            <a:r>
              <a:rPr i="1" spc="-10" dirty="0"/>
              <a:t>progetta,  </a:t>
            </a:r>
            <a:r>
              <a:rPr spc="-10" dirty="0"/>
              <a:t>zappa, </a:t>
            </a:r>
            <a:r>
              <a:rPr spc="-5" dirty="0"/>
              <a:t>falcia, guida, incide, estrae... Sono </a:t>
            </a:r>
            <a:r>
              <a:rPr dirty="0"/>
              <a:t>i </a:t>
            </a:r>
            <a:r>
              <a:rPr spc="-10" dirty="0"/>
              <a:t>gesti </a:t>
            </a:r>
            <a:r>
              <a:rPr dirty="0"/>
              <a:t>e </a:t>
            </a:r>
            <a:r>
              <a:rPr spc="-5" dirty="0"/>
              <a:t>le azioni quotidiane </a:t>
            </a:r>
            <a:r>
              <a:rPr spc="5" dirty="0"/>
              <a:t>di  </a:t>
            </a:r>
            <a:r>
              <a:rPr spc="-5" dirty="0"/>
              <a:t>chi </a:t>
            </a:r>
            <a:r>
              <a:rPr dirty="0"/>
              <a:t>nel </a:t>
            </a:r>
            <a:r>
              <a:rPr spc="-10" dirty="0"/>
              <a:t>lavoro </a:t>
            </a:r>
            <a:r>
              <a:rPr dirty="0"/>
              <a:t>usa </a:t>
            </a:r>
            <a:r>
              <a:rPr spc="-10" dirty="0"/>
              <a:t>soprattutto </a:t>
            </a:r>
            <a:r>
              <a:rPr spc="-5" dirty="0"/>
              <a:t>le mani: gli artigiani delle </a:t>
            </a:r>
            <a:r>
              <a:rPr spc="-10" dirty="0"/>
              <a:t>piccole </a:t>
            </a:r>
            <a:r>
              <a:rPr spc="-5" dirty="0"/>
              <a:t>botteghe,  gli operai delle grandi officine, </a:t>
            </a:r>
            <a:r>
              <a:rPr dirty="0"/>
              <a:t>gli </a:t>
            </a:r>
            <a:r>
              <a:rPr spc="-10" dirty="0"/>
              <a:t>agricoltori </a:t>
            </a:r>
            <a:r>
              <a:rPr spc="-5" dirty="0"/>
              <a:t>delle campagne, </a:t>
            </a:r>
            <a:r>
              <a:rPr dirty="0"/>
              <a:t>ma </a:t>
            </a:r>
            <a:r>
              <a:rPr spc="-5" dirty="0"/>
              <a:t>anche </a:t>
            </a:r>
            <a:r>
              <a:rPr dirty="0"/>
              <a:t>i  </a:t>
            </a:r>
            <a:r>
              <a:rPr spc="-10" dirty="0"/>
              <a:t>muratori, </a:t>
            </a:r>
            <a:r>
              <a:rPr dirty="0"/>
              <a:t>i </a:t>
            </a:r>
            <a:r>
              <a:rPr spc="-10" dirty="0"/>
              <a:t>macchinisti, </a:t>
            </a:r>
            <a:r>
              <a:rPr dirty="0"/>
              <a:t>i </a:t>
            </a:r>
            <a:r>
              <a:rPr spc="-10" dirty="0"/>
              <a:t>chirurghi, </a:t>
            </a:r>
            <a:r>
              <a:rPr dirty="0"/>
              <a:t>i </a:t>
            </a:r>
            <a:r>
              <a:rPr spc="-10" dirty="0"/>
              <a:t>dentisti.</a:t>
            </a:r>
            <a:r>
              <a:rPr spc="125" dirty="0"/>
              <a:t> </a:t>
            </a:r>
            <a:r>
              <a:rPr dirty="0"/>
              <a:t>…</a:t>
            </a:r>
          </a:p>
          <a:p>
            <a:pPr>
              <a:lnSpc>
                <a:spcPct val="100000"/>
              </a:lnSpc>
              <a:spcBef>
                <a:spcPts val="25"/>
              </a:spcBef>
            </a:pPr>
            <a:endParaRPr sz="1750"/>
          </a:p>
          <a:p>
            <a:pPr marL="12700" marR="1099820">
              <a:lnSpc>
                <a:spcPct val="100000"/>
              </a:lnSpc>
            </a:pPr>
            <a:r>
              <a:rPr b="1" i="1" spc="-20" dirty="0">
                <a:latin typeface="Carlito"/>
                <a:cs typeface="Carlito"/>
              </a:rPr>
              <a:t>Tutte </a:t>
            </a:r>
            <a:r>
              <a:rPr b="1" i="1" spc="-10" dirty="0">
                <a:latin typeface="Carlito"/>
                <a:cs typeface="Carlito"/>
              </a:rPr>
              <a:t>queste </a:t>
            </a:r>
            <a:r>
              <a:rPr b="1" i="1" spc="-15" dirty="0">
                <a:latin typeface="Carlito"/>
                <a:cs typeface="Carlito"/>
              </a:rPr>
              <a:t>“abilità </a:t>
            </a:r>
            <a:r>
              <a:rPr b="1" i="1" spc="-20" dirty="0">
                <a:latin typeface="Carlito"/>
                <a:cs typeface="Carlito"/>
              </a:rPr>
              <a:t>manuali”, </a:t>
            </a:r>
            <a:r>
              <a:rPr b="1" i="1" spc="-5" dirty="0">
                <a:latin typeface="Carlito"/>
                <a:cs typeface="Carlito"/>
              </a:rPr>
              <a:t>comunque, non si  </a:t>
            </a:r>
            <a:r>
              <a:rPr b="1" spc="-5" dirty="0">
                <a:latin typeface="Carlito"/>
                <a:cs typeface="Carlito"/>
              </a:rPr>
              <a:t>improvvisano. </a:t>
            </a:r>
            <a:r>
              <a:rPr i="1" spc="-5" dirty="0"/>
              <a:t>Sono il </a:t>
            </a:r>
            <a:r>
              <a:rPr i="1" spc="-10" dirty="0"/>
              <a:t>frutto </a:t>
            </a:r>
            <a:r>
              <a:rPr i="1" spc="-5" dirty="0"/>
              <a:t>di </a:t>
            </a:r>
            <a:r>
              <a:rPr b="1" i="1" spc="-5" dirty="0">
                <a:latin typeface="Carlito"/>
                <a:cs typeface="Carlito"/>
              </a:rPr>
              <a:t>un lungo esercizio</a:t>
            </a:r>
            <a:r>
              <a:rPr i="1" spc="-5" dirty="0"/>
              <a:t>, di un lungo  </a:t>
            </a:r>
            <a:r>
              <a:rPr spc="-10" dirty="0"/>
              <a:t>apprendistato </a:t>
            </a:r>
            <a:r>
              <a:rPr spc="-5" dirty="0"/>
              <a:t>che si </a:t>
            </a:r>
            <a:r>
              <a:rPr spc="-10" dirty="0"/>
              <a:t>perfeziona </a:t>
            </a:r>
            <a:r>
              <a:rPr dirty="0"/>
              <a:t>nel </a:t>
            </a:r>
            <a:r>
              <a:rPr spc="-10" dirty="0"/>
              <a:t>corso </a:t>
            </a:r>
            <a:r>
              <a:rPr spc="-5" dirty="0"/>
              <a:t>degli anni</a:t>
            </a:r>
            <a:r>
              <a:rPr spc="110" dirty="0"/>
              <a:t> </a:t>
            </a:r>
            <a:r>
              <a:rPr dirty="0"/>
              <a:t>.</a:t>
            </a:r>
          </a:p>
          <a:p>
            <a:pPr marL="12700">
              <a:lnSpc>
                <a:spcPct val="100000"/>
              </a:lnSpc>
            </a:pPr>
            <a:r>
              <a:rPr b="1" i="1" spc="-5" dirty="0">
                <a:latin typeface="Carlito"/>
                <a:cs typeface="Carlito"/>
              </a:rPr>
              <a:t>La </a:t>
            </a:r>
            <a:r>
              <a:rPr b="1" i="1" spc="-10" dirty="0">
                <a:latin typeface="Carlito"/>
                <a:cs typeface="Carlito"/>
              </a:rPr>
              <a:t>data </a:t>
            </a:r>
            <a:r>
              <a:rPr b="1" i="1" dirty="0">
                <a:latin typeface="Carlito"/>
                <a:cs typeface="Carlito"/>
              </a:rPr>
              <a:t>d’inizio è il primo </a:t>
            </a:r>
            <a:r>
              <a:rPr b="1" i="1" spc="-5" dirty="0">
                <a:latin typeface="Carlito"/>
                <a:cs typeface="Carlito"/>
              </a:rPr>
              <a:t>giorno di </a:t>
            </a:r>
            <a:r>
              <a:rPr b="1" i="1" spc="-10" dirty="0">
                <a:latin typeface="Carlito"/>
                <a:cs typeface="Carlito"/>
              </a:rPr>
              <a:t>vita. </a:t>
            </a:r>
            <a:r>
              <a:rPr b="1" i="1" spc="-5" dirty="0">
                <a:latin typeface="Carlito"/>
                <a:cs typeface="Carlito"/>
              </a:rPr>
              <a:t>Non ha praticamente</a:t>
            </a:r>
            <a:r>
              <a:rPr b="1" i="1" spc="45" dirty="0">
                <a:latin typeface="Carlito"/>
                <a:cs typeface="Carlito"/>
              </a:rPr>
              <a:t> </a:t>
            </a:r>
            <a:r>
              <a:rPr b="1" i="1" spc="-5" dirty="0">
                <a:latin typeface="Carlito"/>
                <a:cs typeface="Carlito"/>
              </a:rPr>
              <a:t>termine..</a:t>
            </a:r>
          </a:p>
        </p:txBody>
      </p:sp>
      <p:sp>
        <p:nvSpPr>
          <p:cNvPr id="5" name="object 5"/>
          <p:cNvSpPr txBox="1">
            <a:spLocks noGrp="1"/>
          </p:cNvSpPr>
          <p:nvPr>
            <p:ph type="title"/>
          </p:nvPr>
        </p:nvSpPr>
        <p:spPr>
          <a:xfrm>
            <a:off x="1134871" y="1122679"/>
            <a:ext cx="1936114" cy="513715"/>
          </a:xfrm>
          <a:prstGeom prst="rect">
            <a:avLst/>
          </a:prstGeom>
        </p:spPr>
        <p:txBody>
          <a:bodyPr vert="horz" wrap="square" lIns="0" tIns="12700" rIns="0" bIns="0" rtlCol="0">
            <a:spAutoFit/>
          </a:bodyPr>
          <a:lstStyle/>
          <a:p>
            <a:pPr marL="12700">
              <a:lnSpc>
                <a:spcPct val="100000"/>
              </a:lnSpc>
              <a:spcBef>
                <a:spcPts val="100"/>
              </a:spcBef>
            </a:pPr>
            <a:r>
              <a:rPr sz="3200" spc="-5" dirty="0">
                <a:solidFill>
                  <a:srgbClr val="548ED5"/>
                </a:solidFill>
              </a:rPr>
              <a:t>…e</a:t>
            </a:r>
            <a:r>
              <a:rPr sz="3200" spc="-55" dirty="0">
                <a:solidFill>
                  <a:srgbClr val="548ED5"/>
                </a:solidFill>
              </a:rPr>
              <a:t> </a:t>
            </a:r>
            <a:r>
              <a:rPr sz="3200" spc="-10" dirty="0">
                <a:solidFill>
                  <a:srgbClr val="548ED5"/>
                </a:solidFill>
              </a:rPr>
              <a:t>ricorda!</a:t>
            </a:r>
            <a:endParaRPr sz="32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TotalTime>
  <Words>1498</Words>
  <Application>Microsoft Office PowerPoint</Application>
  <PresentationFormat>Personalizzato</PresentationFormat>
  <Paragraphs>171</Paragraphs>
  <Slides>24</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24</vt:i4>
      </vt:variant>
    </vt:vector>
  </HeadingPairs>
  <TitlesOfParts>
    <vt:vector size="29" baseType="lpstr">
      <vt:lpstr>Arial</vt:lpstr>
      <vt:lpstr>Calibri</vt:lpstr>
      <vt:lpstr>Carlito</vt:lpstr>
      <vt:lpstr>Wingdings</vt:lpstr>
      <vt:lpstr>Office Theme</vt:lpstr>
      <vt:lpstr>A SCUOLA NEI LABORATORI  IMPARARE IN(LA) SICUREZZA</vt:lpstr>
      <vt:lpstr>Presentazione standard di PowerPoint</vt:lpstr>
      <vt:lpstr>Presentazione standard di PowerPoint</vt:lpstr>
      <vt:lpstr>Presentazione standard di PowerPoint</vt:lpstr>
      <vt:lpstr>Classificazione dei RISCHI!</vt:lpstr>
      <vt:lpstr>Classificazione dei  DISPOSITIVI DI PROTEZIONE INDIVIDUALE</vt:lpstr>
      <vt:lpstr>Presentazione standard di PowerPoint</vt:lpstr>
      <vt:lpstr>Presentazione standard di PowerPoint</vt:lpstr>
      <vt:lpstr>NEL LABORATORIO  DI ARTE E TECNOLOGIA</vt:lpstr>
      <vt:lpstr>COME USARE LA PISTOLA PER COLLA A CALDO Dopo aver imparato alcune regole di base sulla sicurezza, utilizzare  una pistola per la colla a caldo potrà rivelarsi un procedimento  molto semplice. Qualsiasi nuovo inventore o creatore di progetti  dovrebbe imparare ad utilizzare una pistola per la colla a caldo!</vt:lpstr>
      <vt:lpstr>COME USARE LA PISTOLA PER COLLA A CALDO</vt:lpstr>
      <vt:lpstr>COME USARE IL CUTTER Quando utilizziamo un attrezzo da lavoro, come il taglierino,  generalmente chiamato "Taglierino" o "Cutter", dobbiamo prestare  attenzione a non ferirci con la lama. Anche se a prima impressione  sembra strano, per diminuire il rischio di farci del male, dobbiamo  fare un modo che la nostra lama sia sempre affilata, in modo da  scorrere bene sulle superficie di lavoro.</vt:lpstr>
      <vt:lpstr>COME USARE IL CUTTER</vt:lpstr>
      <vt:lpstr>COME USARE UTENSILI MECCANICI</vt:lpstr>
      <vt:lpstr>RISCHI ATTIVITA’ DI VERNICIATURA In particolare “durante l’attività di verniciatura, nelle fasi di  produzione di prodotti verniciati, si può venire in contatto con  agenti chimici che trasportano e manipolano (ingredienti, diluenti,  vernici, tinte), o si liberano durante la lavorazione .In particolare,  durante le attività di applicazione con tecniche a spruzzo si  disperdono particelle di prodotto in quantità rilevanti (diametro  medio variabile in funzione della tecnica impiegata), mentre le fasi  di asciugatura diventano di particolare interesse in presenza di  solventi e diluenti.</vt:lpstr>
      <vt:lpstr>RISCHI ATTIVITA’ DI VERNICIATURA</vt:lpstr>
      <vt:lpstr>NEL LABORATORIO  DI SCIENZE</vt:lpstr>
      <vt:lpstr>Protezione degli occhi</vt:lpstr>
      <vt:lpstr>Protezione delle altre parti del corpo</vt:lpstr>
      <vt:lpstr>Norme igieniche fondamentali</vt:lpstr>
      <vt:lpstr>Tagli ed Ustioni</vt:lpstr>
      <vt:lpstr>Presentazione standard di PowerPoint</vt:lpstr>
      <vt:lpstr>ALTRE NORME DI LABORATORIO</vt:lpstr>
      <vt:lpstr>…e ricorda!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A SCUOLA NEI LABORATORI.ppt [modalit\340 compatibilit\340])</dc:title>
  <dc:creator>Lucia</dc:creator>
  <cp:lastModifiedBy>Jessica Ruggia</cp:lastModifiedBy>
  <cp:revision>3</cp:revision>
  <dcterms:created xsi:type="dcterms:W3CDTF">2021-12-01T16:29:00Z</dcterms:created>
  <dcterms:modified xsi:type="dcterms:W3CDTF">2021-12-02T14:48:58Z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2016-01-05T00:00:00Z</vt:filetime>
  </property>
  <property fmtid="{D5CDD505-2E9C-101B-9397-08002B2CF9AE}" pid="3" name="Creator">
    <vt:lpwstr>PrimoPDF http://www.primopdf.com</vt:lpwstr>
  </property>
  <property fmtid="{D5CDD505-2E9C-101B-9397-08002B2CF9AE}" pid="4" name="LastSaved">
    <vt:filetime>2021-12-01T00:00:00Z</vt:filetime>
  </property>
</Properties>
</file>